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1.xml" ContentType="application/vnd.openxmlformats-officedocument.presentationml.tags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908" r:id="rId1"/>
  </p:sldMasterIdLst>
  <p:notesMasterIdLst>
    <p:notesMasterId r:id="rId90"/>
  </p:notesMasterIdLst>
  <p:handoutMasterIdLst>
    <p:handoutMasterId r:id="rId91"/>
  </p:handoutMasterIdLst>
  <p:sldIdLst>
    <p:sldId id="256" r:id="rId2"/>
    <p:sldId id="1170" r:id="rId3"/>
    <p:sldId id="1271" r:id="rId4"/>
    <p:sldId id="1296" r:id="rId5"/>
    <p:sldId id="1297" r:id="rId6"/>
    <p:sldId id="1295" r:id="rId7"/>
    <p:sldId id="1203" r:id="rId8"/>
    <p:sldId id="1205" r:id="rId9"/>
    <p:sldId id="1198" r:id="rId10"/>
    <p:sldId id="1204" r:id="rId11"/>
    <p:sldId id="1237" r:id="rId12"/>
    <p:sldId id="1238" r:id="rId13"/>
    <p:sldId id="1239" r:id="rId14"/>
    <p:sldId id="1240" r:id="rId15"/>
    <p:sldId id="1298" r:id="rId16"/>
    <p:sldId id="1299" r:id="rId17"/>
    <p:sldId id="1300" r:id="rId18"/>
    <p:sldId id="1206" r:id="rId19"/>
    <p:sldId id="1210" r:id="rId20"/>
    <p:sldId id="1209" r:id="rId21"/>
    <p:sldId id="1212" r:id="rId22"/>
    <p:sldId id="1211" r:id="rId23"/>
    <p:sldId id="1214" r:id="rId24"/>
    <p:sldId id="1213" r:id="rId25"/>
    <p:sldId id="1215" r:id="rId26"/>
    <p:sldId id="1221" r:id="rId27"/>
    <p:sldId id="1261" r:id="rId28"/>
    <p:sldId id="1216" r:id="rId29"/>
    <p:sldId id="1218" r:id="rId30"/>
    <p:sldId id="1219" r:id="rId31"/>
    <p:sldId id="1222" r:id="rId32"/>
    <p:sldId id="1224" r:id="rId33"/>
    <p:sldId id="1223" r:id="rId34"/>
    <p:sldId id="1225" r:id="rId35"/>
    <p:sldId id="1226" r:id="rId36"/>
    <p:sldId id="1267" r:id="rId37"/>
    <p:sldId id="1227" r:id="rId38"/>
    <p:sldId id="1228" r:id="rId39"/>
    <p:sldId id="1229" r:id="rId40"/>
    <p:sldId id="1231" r:id="rId41"/>
    <p:sldId id="1232" r:id="rId42"/>
    <p:sldId id="1233" r:id="rId43"/>
    <p:sldId id="1234" r:id="rId44"/>
    <p:sldId id="1235" r:id="rId45"/>
    <p:sldId id="1262" r:id="rId46"/>
    <p:sldId id="1260" r:id="rId47"/>
    <p:sldId id="1259" r:id="rId48"/>
    <p:sldId id="1147" r:id="rId49"/>
    <p:sldId id="1311" r:id="rId50"/>
    <p:sldId id="1151" r:id="rId51"/>
    <p:sldId id="1243" r:id="rId52"/>
    <p:sldId id="1169" r:id="rId53"/>
    <p:sldId id="1186" r:id="rId54"/>
    <p:sldId id="1187" r:id="rId55"/>
    <p:sldId id="1188" r:id="rId56"/>
    <p:sldId id="1189" r:id="rId57"/>
    <p:sldId id="1190" r:id="rId58"/>
    <p:sldId id="1191" r:id="rId59"/>
    <p:sldId id="1192" r:id="rId60"/>
    <p:sldId id="1193" r:id="rId61"/>
    <p:sldId id="1194" r:id="rId62"/>
    <p:sldId id="1195" r:id="rId63"/>
    <p:sldId id="1196" r:id="rId64"/>
    <p:sldId id="1247" r:id="rId65"/>
    <p:sldId id="1250" r:id="rId66"/>
    <p:sldId id="1251" r:id="rId67"/>
    <p:sldId id="1252" r:id="rId68"/>
    <p:sldId id="1253" r:id="rId69"/>
    <p:sldId id="1263" r:id="rId70"/>
    <p:sldId id="1301" r:id="rId71"/>
    <p:sldId id="1254" r:id="rId72"/>
    <p:sldId id="1264" r:id="rId73"/>
    <p:sldId id="1265" r:id="rId74"/>
    <p:sldId id="1303" r:id="rId75"/>
    <p:sldId id="1304" r:id="rId76"/>
    <p:sldId id="1312" r:id="rId77"/>
    <p:sldId id="1313" r:id="rId78"/>
    <p:sldId id="1310" r:id="rId79"/>
    <p:sldId id="1314" r:id="rId80"/>
    <p:sldId id="1316" r:id="rId81"/>
    <p:sldId id="1315" r:id="rId82"/>
    <p:sldId id="1305" r:id="rId83"/>
    <p:sldId id="1306" r:id="rId84"/>
    <p:sldId id="1307" r:id="rId85"/>
    <p:sldId id="1308" r:id="rId86"/>
    <p:sldId id="1309" r:id="rId87"/>
    <p:sldId id="1317" r:id="rId88"/>
    <p:sldId id="356" r:id="rId89"/>
  </p:sldIdLst>
  <p:sldSz cx="9144000" cy="6858000" type="screen4x3"/>
  <p:notesSz cx="6669088" cy="97536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itchFamily="34" charset="0"/>
        <a:ea typeface="+mn-ea"/>
        <a:cs typeface="+mn-cs"/>
      </a:defRPr>
    </a:lvl1pPr>
    <a:lvl2pPr marL="4572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itchFamily="34" charset="0"/>
        <a:ea typeface="+mn-ea"/>
        <a:cs typeface="+mn-cs"/>
      </a:defRPr>
    </a:lvl2pPr>
    <a:lvl3pPr marL="9144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itchFamily="34" charset="0"/>
        <a:ea typeface="+mn-ea"/>
        <a:cs typeface="+mn-cs"/>
      </a:defRPr>
    </a:lvl3pPr>
    <a:lvl4pPr marL="1371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itchFamily="34" charset="0"/>
        <a:ea typeface="+mn-ea"/>
        <a:cs typeface="+mn-cs"/>
      </a:defRPr>
    </a:lvl4pPr>
    <a:lvl5pPr marL="18288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3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FF0066"/>
    <a:srgbClr val="FFFF99"/>
    <a:srgbClr val="EDED11"/>
    <a:srgbClr val="D9E7FF"/>
    <a:srgbClr val="CEF1FE"/>
    <a:srgbClr val="FF7C80"/>
    <a:srgbClr val="95AE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yl pośredni 1 — Ak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38" autoAdjust="0"/>
    <p:restoredTop sz="86391" autoAdjust="0"/>
  </p:normalViewPr>
  <p:slideViewPr>
    <p:cSldViewPr snapToGrid="0">
      <p:cViewPr varScale="1">
        <p:scale>
          <a:sx n="116" d="100"/>
          <a:sy n="116" d="100"/>
        </p:scale>
        <p:origin x="1518" y="10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59" d="100"/>
          <a:sy n="59" d="100"/>
        </p:scale>
        <p:origin x="-1752" y="-72"/>
      </p:cViewPr>
      <p:guideLst>
        <p:guide orient="horz" pos="3073"/>
        <p:guide pos="2101"/>
      </p:guideLst>
    </p:cSldViewPr>
  </p:notes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notesMaster" Target="notesMasters/notesMaster1.xml"/><Relationship Id="rId95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663" cy="485775"/>
          </a:xfrm>
          <a:prstGeom prst="rect">
            <a:avLst/>
          </a:prstGeom>
        </p:spPr>
        <p:txBody>
          <a:bodyPr vert="horz" lIns="90167" tIns="45084" rIns="90167" bIns="45084" rtlCol="0"/>
          <a:lstStyle>
            <a:lvl1pPr algn="l" eaLnBrk="1" hangingPunct="1">
              <a:lnSpc>
                <a:spcPct val="58000"/>
              </a:lnSpc>
              <a:buClr>
                <a:srgbClr val="000000"/>
              </a:buClr>
              <a:buSzPct val="100000"/>
              <a:buFont typeface="Arial" charset="0"/>
              <a:buNone/>
              <a:defRPr sz="1200">
                <a:latin typeface="Arial" charset="0"/>
                <a:ea typeface="+mn-ea"/>
                <a:cs typeface="Lucida Sans Unicode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779838" y="0"/>
            <a:ext cx="2887662" cy="485775"/>
          </a:xfrm>
          <a:prstGeom prst="rect">
            <a:avLst/>
          </a:prstGeom>
        </p:spPr>
        <p:txBody>
          <a:bodyPr vert="horz" lIns="90167" tIns="45084" rIns="90167" bIns="45084" rtlCol="0"/>
          <a:lstStyle>
            <a:lvl1pPr algn="r" eaLnBrk="1" hangingPunct="1">
              <a:lnSpc>
                <a:spcPct val="58000"/>
              </a:lnSpc>
              <a:buClr>
                <a:srgbClr val="000000"/>
              </a:buClr>
              <a:buSzPct val="100000"/>
              <a:buFont typeface="Arial" charset="0"/>
              <a:buNone/>
              <a:defRPr sz="1200">
                <a:latin typeface="Arial" charset="0"/>
                <a:ea typeface="+mn-ea"/>
                <a:cs typeface="Lucida Sans Unicode" pitchFamily="34" charset="0"/>
              </a:defRPr>
            </a:lvl1pPr>
          </a:lstStyle>
          <a:p>
            <a:pPr>
              <a:defRPr/>
            </a:pPr>
            <a:fld id="{F1D5E243-F202-46B8-B8B0-647C655F9628}" type="datetimeFigureOut">
              <a:rPr lang="pl-PL"/>
              <a:pPr>
                <a:defRPr/>
              </a:pPr>
              <a:t>2016-09-15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263063"/>
            <a:ext cx="2887663" cy="488950"/>
          </a:xfrm>
          <a:prstGeom prst="rect">
            <a:avLst/>
          </a:prstGeom>
        </p:spPr>
        <p:txBody>
          <a:bodyPr vert="horz" lIns="90167" tIns="45084" rIns="90167" bIns="45084" rtlCol="0" anchor="b"/>
          <a:lstStyle>
            <a:lvl1pPr algn="l" eaLnBrk="1" hangingPunct="1">
              <a:lnSpc>
                <a:spcPct val="58000"/>
              </a:lnSpc>
              <a:buClr>
                <a:srgbClr val="000000"/>
              </a:buClr>
              <a:buSzPct val="100000"/>
              <a:buFont typeface="Arial" charset="0"/>
              <a:buNone/>
              <a:defRPr sz="1200">
                <a:latin typeface="Arial" charset="0"/>
                <a:ea typeface="+mn-ea"/>
                <a:cs typeface="Lucida Sans Unicode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779838" y="9263063"/>
            <a:ext cx="2887662" cy="488950"/>
          </a:xfrm>
          <a:prstGeom prst="rect">
            <a:avLst/>
          </a:prstGeom>
        </p:spPr>
        <p:txBody>
          <a:bodyPr vert="horz" wrap="square" lIns="90167" tIns="45084" rIns="90167" bIns="45084" numCol="1" anchor="b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58000"/>
              </a:lnSpc>
              <a:buClr>
                <a:srgbClr val="000000"/>
              </a:buClr>
              <a:buSzPct val="100000"/>
              <a:buFont typeface="Arial" charset="0"/>
              <a:buNone/>
              <a:defRPr sz="1200"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</a:lstStyle>
          <a:p>
            <a:fld id="{37802560-0520-4653-A577-2A8F56D65678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6216338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1"/>
          <p:cNvSpPr>
            <a:spLocks noChangeArrowheads="1"/>
          </p:cNvSpPr>
          <p:nvPr/>
        </p:nvSpPr>
        <p:spPr bwMode="auto">
          <a:xfrm>
            <a:off x="0" y="0"/>
            <a:ext cx="6669088" cy="97536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/>
        </p:spPr>
        <p:txBody>
          <a:bodyPr wrap="none" lIns="90167" tIns="45084" rIns="90167" bIns="45084" anchor="ctr"/>
          <a:lstStyle>
            <a:lvl1pPr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endParaRPr lang="pl-PL" smtClean="0">
              <a:latin typeface="Arial" panose="020B0604020202020204" pitchFamily="34" charset="0"/>
              <a:ea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2051" name="AutoShape 2"/>
          <p:cNvSpPr>
            <a:spLocks noChangeArrowheads="1"/>
          </p:cNvSpPr>
          <p:nvPr/>
        </p:nvSpPr>
        <p:spPr bwMode="auto">
          <a:xfrm>
            <a:off x="0" y="0"/>
            <a:ext cx="6669088" cy="97536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/>
        </p:spPr>
        <p:txBody>
          <a:bodyPr wrap="none" lIns="90167" tIns="45084" rIns="90167" bIns="45084" anchor="ctr"/>
          <a:lstStyle>
            <a:lvl1pPr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endParaRPr lang="pl-PL" smtClean="0">
              <a:latin typeface="Arial" panose="020B0604020202020204" pitchFamily="34" charset="0"/>
              <a:ea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2052" name="AutoShape 3"/>
          <p:cNvSpPr>
            <a:spLocks noChangeArrowheads="1"/>
          </p:cNvSpPr>
          <p:nvPr/>
        </p:nvSpPr>
        <p:spPr bwMode="auto">
          <a:xfrm>
            <a:off x="0" y="0"/>
            <a:ext cx="6669088" cy="97536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/>
        </p:spPr>
        <p:txBody>
          <a:bodyPr wrap="none" lIns="90167" tIns="45084" rIns="90167" bIns="45084" anchor="ctr"/>
          <a:lstStyle>
            <a:lvl1pPr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endParaRPr lang="pl-PL" smtClean="0">
              <a:latin typeface="Arial" panose="020B0604020202020204" pitchFamily="34" charset="0"/>
              <a:ea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2053" name="AutoShape 4"/>
          <p:cNvSpPr>
            <a:spLocks noChangeArrowheads="1"/>
          </p:cNvSpPr>
          <p:nvPr/>
        </p:nvSpPr>
        <p:spPr bwMode="auto">
          <a:xfrm>
            <a:off x="0" y="0"/>
            <a:ext cx="6669088" cy="97536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/>
        </p:spPr>
        <p:txBody>
          <a:bodyPr wrap="none" lIns="90167" tIns="45084" rIns="90167" bIns="45084" anchor="ctr"/>
          <a:lstStyle>
            <a:lvl1pPr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endParaRPr lang="pl-PL" smtClean="0">
              <a:latin typeface="Arial" panose="020B0604020202020204" pitchFamily="34" charset="0"/>
              <a:ea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2054" name="AutoShape 5"/>
          <p:cNvSpPr>
            <a:spLocks noChangeArrowheads="1"/>
          </p:cNvSpPr>
          <p:nvPr/>
        </p:nvSpPr>
        <p:spPr bwMode="auto">
          <a:xfrm>
            <a:off x="0" y="0"/>
            <a:ext cx="6669088" cy="97536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/>
        </p:spPr>
        <p:txBody>
          <a:bodyPr wrap="none" lIns="90167" tIns="45084" rIns="90167" bIns="45084" anchor="ctr"/>
          <a:lstStyle>
            <a:lvl1pPr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endParaRPr lang="pl-PL" smtClean="0">
              <a:latin typeface="Arial" panose="020B0604020202020204" pitchFamily="34" charset="0"/>
              <a:ea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2055" name="AutoShape 6"/>
          <p:cNvSpPr>
            <a:spLocks noChangeArrowheads="1"/>
          </p:cNvSpPr>
          <p:nvPr/>
        </p:nvSpPr>
        <p:spPr bwMode="auto">
          <a:xfrm>
            <a:off x="0" y="0"/>
            <a:ext cx="6669088" cy="97536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/>
        </p:spPr>
        <p:txBody>
          <a:bodyPr wrap="none" lIns="90167" tIns="45084" rIns="90167" bIns="45084" anchor="ctr"/>
          <a:lstStyle>
            <a:lvl1pPr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endParaRPr lang="pl-PL" smtClean="0">
              <a:latin typeface="Arial" panose="020B0604020202020204" pitchFamily="34" charset="0"/>
              <a:ea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2056" name="AutoShape 7"/>
          <p:cNvSpPr>
            <a:spLocks noChangeArrowheads="1"/>
          </p:cNvSpPr>
          <p:nvPr/>
        </p:nvSpPr>
        <p:spPr bwMode="auto">
          <a:xfrm>
            <a:off x="0" y="0"/>
            <a:ext cx="6669088" cy="97536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/>
        </p:spPr>
        <p:txBody>
          <a:bodyPr wrap="none" lIns="90167" tIns="45084" rIns="90167" bIns="45084" anchor="ctr"/>
          <a:lstStyle>
            <a:lvl1pPr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58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lnSpc>
                <a:spcPct val="5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defRPr>
                <a:solidFill>
                  <a:schemeClr val="bg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endParaRPr lang="pl-PL" smtClean="0">
              <a:latin typeface="Arial" panose="020B0604020202020204" pitchFamily="34" charset="0"/>
              <a:ea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2057" name="Rectangle 8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-14616113" y="-12582525"/>
            <a:ext cx="17748251" cy="13312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3081" name="Rectangle 9"/>
          <p:cNvSpPr>
            <a:spLocks noGrp="1" noChangeArrowheads="1"/>
          </p:cNvSpPr>
          <p:nvPr>
            <p:ph type="body"/>
          </p:nvPr>
        </p:nvSpPr>
        <p:spPr bwMode="auto">
          <a:xfrm>
            <a:off x="666750" y="4632325"/>
            <a:ext cx="5322888" cy="4378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noProof="0" smtClean="0"/>
          </a:p>
        </p:txBody>
      </p:sp>
    </p:spTree>
    <p:extLst>
      <p:ext uri="{BB962C8B-B14F-4D97-AF65-F5344CB8AC3E}">
        <p14:creationId xmlns:p14="http://schemas.microsoft.com/office/powerpoint/2010/main" val="4908842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/>
          <p:cNvSpPr txBox="1">
            <a:spLocks noChangeArrowheads="1"/>
          </p:cNvSpPr>
          <p:nvPr/>
        </p:nvSpPr>
        <p:spPr bwMode="auto">
          <a:xfrm>
            <a:off x="2085975" y="741363"/>
            <a:ext cx="2497138" cy="365601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0167" tIns="45084" rIns="90167" bIns="45084" anchor="ctr"/>
          <a:lstStyle/>
          <a:p>
            <a:pPr eaLnBrk="1" hangingPunct="1">
              <a:lnSpc>
                <a:spcPct val="58000"/>
              </a:lnSpc>
              <a:buClr>
                <a:srgbClr val="000000"/>
              </a:buClr>
              <a:buSzPct val="100000"/>
              <a:buFont typeface="Arial" charset="0"/>
              <a:buNone/>
            </a:pPr>
            <a:endParaRPr lang="pl-PL" altLang="pl-PL">
              <a:latin typeface="Arial" charset="0"/>
            </a:endParaRP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body"/>
          </p:nvPr>
        </p:nvSpPr>
        <p:spPr>
          <a:xfrm>
            <a:off x="666750" y="4632325"/>
            <a:ext cx="5326063" cy="4378325"/>
          </a:xfrm>
          <a:noFill/>
          <a:ln/>
        </p:spPr>
        <p:txBody>
          <a:bodyPr wrap="none" anchor="ctr"/>
          <a:lstStyle/>
          <a:p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val="2578995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17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9351001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17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37580213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011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36561829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909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33808969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219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9293690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5299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30623227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5539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29457351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349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27530128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734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38725099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318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13386191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1443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6584417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758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1431533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963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38178432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1683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25565349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373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7108768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5779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6159222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782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29014846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987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31564436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1923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2618208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397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6928684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6019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323545453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806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36799708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011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423095271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2163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268859378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1059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395320556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11619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275454827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12643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175320137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1366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196680218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1469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smtClean="0"/>
              <a:t>dfgsdfh</a:t>
            </a:r>
          </a:p>
        </p:txBody>
      </p:sp>
    </p:spTree>
    <p:extLst>
      <p:ext uri="{BB962C8B-B14F-4D97-AF65-F5344CB8AC3E}">
        <p14:creationId xmlns:p14="http://schemas.microsoft.com/office/powerpoint/2010/main" val="181081787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Text Box 1"/>
          <p:cNvSpPr txBox="1">
            <a:spLocks noChangeArrowheads="1"/>
          </p:cNvSpPr>
          <p:nvPr/>
        </p:nvSpPr>
        <p:spPr bwMode="auto">
          <a:xfrm>
            <a:off x="2085975" y="741363"/>
            <a:ext cx="2497138" cy="365601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0143" tIns="45072" rIns="90143" bIns="45072" anchor="ctr"/>
          <a:lstStyle/>
          <a:p>
            <a:pPr eaLnBrk="1" hangingPunct="1">
              <a:lnSpc>
                <a:spcPct val="58000"/>
              </a:lnSpc>
              <a:buClr>
                <a:srgbClr val="000000"/>
              </a:buClr>
              <a:buSzPct val="100000"/>
              <a:buFont typeface="Arial" charset="0"/>
              <a:buNone/>
            </a:pPr>
            <a:endParaRPr lang="pl-PL" altLang="pl-PL">
              <a:latin typeface="Arial" charset="0"/>
            </a:endParaRPr>
          </a:p>
        </p:txBody>
      </p:sp>
      <p:sp>
        <p:nvSpPr>
          <p:cNvPr id="111619" name="Rectangle 2"/>
          <p:cNvSpPr>
            <a:spLocks noGrp="1" noChangeArrowheads="1"/>
          </p:cNvSpPr>
          <p:nvPr>
            <p:ph type="body"/>
          </p:nvPr>
        </p:nvSpPr>
        <p:spPr>
          <a:xfrm>
            <a:off x="666750" y="4632325"/>
            <a:ext cx="5326063" cy="4378325"/>
          </a:xfrm>
          <a:noFill/>
          <a:ln/>
        </p:spPr>
        <p:txBody>
          <a:bodyPr wrap="none" anchor="ctr"/>
          <a:lstStyle/>
          <a:p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val="770431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E43E3F-FAC0-46D1-A407-BA5757A3BBD7}" type="slidenum">
              <a:rPr lang="en-GB" altLang="pl-PL"/>
              <a:pPr/>
              <a:t>‹#›</a:t>
            </a:fld>
            <a:endParaRPr lang="en-GB" alt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139E28-8D1C-470B-8B89-0C5E49704D4C}" type="slidenum">
              <a:rPr lang="en-GB" altLang="pl-PL"/>
              <a:pPr/>
              <a:t>‹#›</a:t>
            </a:fld>
            <a:endParaRPr lang="en-GB" alt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4A74B8-C74C-4A41-AD74-26F24869E25B}" type="slidenum">
              <a:rPr lang="en-GB" altLang="pl-PL"/>
              <a:pPr/>
              <a:t>‹#›</a:t>
            </a:fld>
            <a:endParaRPr lang="en-GB" alt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03B40C-A69D-4DDD-B320-4C6E792C4476}" type="slidenum">
              <a:rPr lang="en-GB" altLang="pl-PL"/>
              <a:pPr/>
              <a:t>‹#›</a:t>
            </a:fld>
            <a:endParaRPr lang="en-GB" alt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51C1CF-DC03-41C5-A2B3-68D11638F094}" type="slidenum">
              <a:rPr lang="en-GB" altLang="pl-PL"/>
              <a:pPr/>
              <a:t>‹#›</a:t>
            </a:fld>
            <a:endParaRPr lang="en-GB" alt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25CC40-4364-41A8-88FB-700AFBAEE47D}" type="slidenum">
              <a:rPr lang="en-GB" altLang="pl-PL"/>
              <a:pPr/>
              <a:t>‹#›</a:t>
            </a:fld>
            <a:endParaRPr lang="en-GB" alt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21B5E8-0CB7-4C59-9315-1887B74DC3FC}" type="slidenum">
              <a:rPr lang="en-GB" altLang="pl-PL"/>
              <a:pPr/>
              <a:t>‹#›</a:t>
            </a:fld>
            <a:endParaRPr lang="en-GB" alt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F9032-863C-4C87-BC8A-6A6E0794AAB2}" type="slidenum">
              <a:rPr lang="en-GB" altLang="pl-PL"/>
              <a:pPr/>
              <a:t>‹#›</a:t>
            </a:fld>
            <a:endParaRPr lang="en-GB" alt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EA77E0-E169-46F6-BA8A-FF6E4BEEDB1C}" type="slidenum">
              <a:rPr lang="en-GB" altLang="pl-PL"/>
              <a:pPr/>
              <a:t>‹#›</a:t>
            </a:fld>
            <a:endParaRPr lang="en-GB" alt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A88B3B-320B-4F71-BDBA-BA9840193CAE}" type="slidenum">
              <a:rPr lang="en-GB" altLang="pl-PL"/>
              <a:pPr/>
              <a:t>‹#›</a:t>
            </a:fld>
            <a:endParaRPr lang="en-GB" alt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8A1767-3886-48CD-B94F-05218B5C7DF2}" type="slidenum">
              <a:rPr lang="en-GB" altLang="pl-PL"/>
              <a:pPr/>
              <a:t>‹#›</a:t>
            </a:fld>
            <a:endParaRPr lang="en-GB" alt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lnSpc>
                <a:spcPct val="58000"/>
              </a:lnSpc>
              <a:buClr>
                <a:srgbClr val="000000"/>
              </a:buClr>
              <a:buSzPct val="100000"/>
              <a:buFont typeface="Arial" pitchFamily="34" charset="0"/>
              <a:buNone/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lnSpc>
                <a:spcPct val="58000"/>
              </a:lnSpc>
              <a:buClr>
                <a:srgbClr val="000000"/>
              </a:buClr>
              <a:buSzPct val="100000"/>
              <a:buFont typeface="Arial" pitchFamily="34" charset="0"/>
              <a:buNone/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58000"/>
              </a:lnSpc>
              <a:buClr>
                <a:srgbClr val="000000"/>
              </a:buClr>
              <a:buSzPct val="100000"/>
              <a:buFont typeface="Arial" charset="0"/>
              <a:buNone/>
              <a:defRPr sz="1200">
                <a:solidFill>
                  <a:srgbClr val="898989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</a:lstStyle>
          <a:p>
            <a:fld id="{CF62B823-F5BB-4CCE-B4F5-15595C280C03}" type="slidenum">
              <a:rPr lang="en-GB" altLang="pl-PL"/>
              <a:pPr/>
              <a:t>‹#›</a:t>
            </a:fld>
            <a:endParaRPr lang="en-GB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9" r:id="rId1"/>
    <p:sldLayoutId id="2147483910" r:id="rId2"/>
    <p:sldLayoutId id="2147483911" r:id="rId3"/>
    <p:sldLayoutId id="2147483912" r:id="rId4"/>
    <p:sldLayoutId id="2147483913" r:id="rId5"/>
    <p:sldLayoutId id="2147483914" r:id="rId6"/>
    <p:sldLayoutId id="2147483915" r:id="rId7"/>
    <p:sldLayoutId id="2147483916" r:id="rId8"/>
    <p:sldLayoutId id="2147483917" r:id="rId9"/>
    <p:sldLayoutId id="2147483918" r:id="rId10"/>
    <p:sldLayoutId id="214748391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wet.pulawy.pl/" TargetMode="External"/><Relationship Id="rId2" Type="http://schemas.openxmlformats.org/officeDocument/2006/relationships/hyperlink" Target="http://wiw.krosno.pl/" TargetMode="External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dtytuł 2"/>
          <p:cNvSpPr txBox="1">
            <a:spLocks/>
          </p:cNvSpPr>
          <p:nvPr/>
        </p:nvSpPr>
        <p:spPr bwMode="auto">
          <a:xfrm>
            <a:off x="0" y="5143500"/>
            <a:ext cx="9144000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 eaLnBrk="1" hangingPunct="1">
              <a:buFont typeface="Arial" pitchFamily="34" charset="0"/>
              <a:buNone/>
              <a:defRPr/>
            </a:pPr>
            <a:r>
              <a:rPr lang="pl-PL" sz="3200" b="1" dirty="0">
                <a:solidFill>
                  <a:srgbClr val="000000"/>
                </a:solidFill>
                <a:latin typeface="+mn-lt"/>
              </a:rPr>
              <a:t>Główny Inspektorat Weterynarii</a:t>
            </a:r>
          </a:p>
          <a:p>
            <a:pPr algn="ctr" defTabSz="914400" eaLnBrk="1" hangingPunct="1">
              <a:buFont typeface="Arial" pitchFamily="34" charset="0"/>
              <a:buNone/>
              <a:defRPr/>
            </a:pPr>
            <a:endParaRPr lang="pl-PL" sz="3200" b="1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9" name="Text Box 1"/>
          <p:cNvSpPr txBox="1">
            <a:spLocks noChangeArrowheads="1"/>
          </p:cNvSpPr>
          <p:nvPr/>
        </p:nvSpPr>
        <p:spPr bwMode="auto">
          <a:xfrm>
            <a:off x="0" y="485775"/>
            <a:ext cx="9144000" cy="12017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  <a:tabLst>
                <a:tab pos="0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l-PL" alt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Afrykański pomór świń</a:t>
            </a:r>
            <a:endParaRPr lang="pl-PL" altLang="en-US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 eaLnBrk="1" hangingPunct="1">
              <a:buClr>
                <a:srgbClr val="000000"/>
              </a:buClr>
              <a:buFont typeface="Arial" pitchFamily="34" charset="0"/>
              <a:buNone/>
              <a:tabLst>
                <a:tab pos="0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l-PL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Podstawy prawne zwalczania choroby</a:t>
            </a:r>
          </a:p>
        </p:txBody>
      </p:sp>
      <p:pic>
        <p:nvPicPr>
          <p:cNvPr id="10" name="Picture 6" descr="C:\Documents and Settings\wet\Moje dokumenty\Obrazy\Logo GIW\logo ostateczne 4a S.png"/>
          <p:cNvPicPr>
            <a:picLocks noChangeAspect="1" noChangeArrowheads="1"/>
          </p:cNvPicPr>
          <p:nvPr/>
        </p:nvPicPr>
        <p:blipFill>
          <a:blip r:embed="rId4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708275" y="1854200"/>
            <a:ext cx="3654425" cy="328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50800" dir="5400000" algn="t" rotWithShape="0">
              <a:prstClr val="black">
                <a:alpha val="50000"/>
              </a:prst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Prostokąt 7"/>
          <p:cNvSpPr>
            <a:spLocks noChangeArrowheads="1"/>
          </p:cNvSpPr>
          <p:nvPr/>
        </p:nvSpPr>
        <p:spPr bwMode="auto">
          <a:xfrm>
            <a:off x="298580" y="4247146"/>
            <a:ext cx="8845420" cy="2054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numCol="2">
            <a:spAutoFit/>
          </a:bodyPr>
          <a:lstStyle/>
          <a:p>
            <a:pPr marL="177800" indent="-177800" algn="just" defTabSz="622300">
              <a:lnSpc>
                <a:spcPts val="1700"/>
              </a:lnSpc>
              <a:spcBef>
                <a:spcPts val="0"/>
              </a:spcBef>
              <a:defRPr/>
            </a:pPr>
            <a:r>
              <a:rPr lang="pl-PL" altLang="pl-PL" sz="1700" b="1" dirty="0">
                <a:solidFill>
                  <a:prstClr val="black"/>
                </a:solidFill>
              </a:rPr>
              <a:t>Przypadki ASF u dzików</a:t>
            </a:r>
          </a:p>
          <a:p>
            <a:pPr marL="450850" lvl="1" indent="-180975" algn="just" defTabSz="622300">
              <a:lnSpc>
                <a:spcPts val="1700"/>
              </a:lnSpc>
              <a:spcBef>
                <a:spcPts val="0"/>
              </a:spcBef>
              <a:buFont typeface="Arial" pitchFamily="34" charset="0"/>
              <a:buChar char="•"/>
              <a:defRPr/>
            </a:pPr>
            <a:r>
              <a:rPr lang="pl-PL" altLang="pl-PL" sz="1700" dirty="0">
                <a:solidFill>
                  <a:prstClr val="black"/>
                </a:solidFill>
              </a:rPr>
              <a:t>Pierwszy przypadek potwierdzony w dniu 17 lutego 2014 r.</a:t>
            </a:r>
          </a:p>
          <a:p>
            <a:pPr marL="450850" lvl="1" indent="-180975" algn="just" defTabSz="622300">
              <a:lnSpc>
                <a:spcPts val="1700"/>
              </a:lnSpc>
              <a:spcBef>
                <a:spcPts val="0"/>
              </a:spcBef>
              <a:buFont typeface="Arial" pitchFamily="34" charset="0"/>
              <a:buChar char="•"/>
              <a:defRPr/>
            </a:pPr>
            <a:r>
              <a:rPr lang="pl-PL" altLang="pl-PL" sz="1700" dirty="0">
                <a:solidFill>
                  <a:prstClr val="black"/>
                </a:solidFill>
              </a:rPr>
              <a:t>2014: </a:t>
            </a:r>
            <a:r>
              <a:rPr lang="pl-PL" altLang="pl-PL" sz="1700" b="1" dirty="0">
                <a:solidFill>
                  <a:prstClr val="black"/>
                </a:solidFill>
              </a:rPr>
              <a:t>30</a:t>
            </a:r>
            <a:r>
              <a:rPr lang="pl-PL" altLang="pl-PL" sz="1700" dirty="0">
                <a:solidFill>
                  <a:prstClr val="black"/>
                </a:solidFill>
              </a:rPr>
              <a:t> przypadków</a:t>
            </a:r>
          </a:p>
          <a:p>
            <a:pPr marL="450850" lvl="1" indent="-180975" algn="just" defTabSz="622300">
              <a:lnSpc>
                <a:spcPts val="1700"/>
              </a:lnSpc>
              <a:spcBef>
                <a:spcPts val="0"/>
              </a:spcBef>
              <a:buFont typeface="Arial" pitchFamily="34" charset="0"/>
              <a:buChar char="•"/>
              <a:defRPr/>
            </a:pPr>
            <a:r>
              <a:rPr lang="pl-PL" altLang="pl-PL" sz="1700" dirty="0">
                <a:solidFill>
                  <a:prstClr val="black"/>
                </a:solidFill>
              </a:rPr>
              <a:t>2015: </a:t>
            </a:r>
            <a:r>
              <a:rPr lang="pl-PL" altLang="pl-PL" sz="1700" b="1" dirty="0">
                <a:solidFill>
                  <a:prstClr val="black"/>
                </a:solidFill>
              </a:rPr>
              <a:t>53</a:t>
            </a:r>
            <a:r>
              <a:rPr lang="pl-PL" altLang="pl-PL" sz="1700" dirty="0">
                <a:solidFill>
                  <a:prstClr val="black"/>
                </a:solidFill>
              </a:rPr>
              <a:t> przypadki (spadek częstotliwości występowania od II połowy 2015 r.) </a:t>
            </a:r>
          </a:p>
          <a:p>
            <a:pPr marL="450850" lvl="1" indent="-180975" algn="just" defTabSz="622300">
              <a:lnSpc>
                <a:spcPts val="1700"/>
              </a:lnSpc>
              <a:spcBef>
                <a:spcPts val="0"/>
              </a:spcBef>
              <a:buFont typeface="Arial" pitchFamily="34" charset="0"/>
              <a:buChar char="•"/>
              <a:defRPr/>
            </a:pPr>
            <a:r>
              <a:rPr lang="pl-PL" altLang="pl-PL" sz="1700" dirty="0">
                <a:solidFill>
                  <a:prstClr val="black"/>
                </a:solidFill>
              </a:rPr>
              <a:t>2016: </a:t>
            </a:r>
            <a:r>
              <a:rPr lang="pl-PL" altLang="pl-PL" sz="1700" b="1" dirty="0" smtClean="0">
                <a:solidFill>
                  <a:prstClr val="black"/>
                </a:solidFill>
              </a:rPr>
              <a:t>28</a:t>
            </a:r>
            <a:r>
              <a:rPr lang="pl-PL" altLang="pl-PL" sz="1700" dirty="0" smtClean="0">
                <a:solidFill>
                  <a:prstClr val="black"/>
                </a:solidFill>
              </a:rPr>
              <a:t> </a:t>
            </a:r>
            <a:r>
              <a:rPr lang="pl-PL" altLang="pl-PL" sz="1700" dirty="0">
                <a:solidFill>
                  <a:prstClr val="black"/>
                </a:solidFill>
              </a:rPr>
              <a:t>przypadków (ostatni </a:t>
            </a:r>
            <a:r>
              <a:rPr lang="pl-PL" altLang="pl-PL" sz="1700" dirty="0" smtClean="0">
                <a:solidFill>
                  <a:prstClr val="black"/>
                </a:solidFill>
              </a:rPr>
              <a:t>28 </a:t>
            </a:r>
            <a:r>
              <a:rPr lang="pl-PL" altLang="pl-PL" sz="1700" dirty="0">
                <a:solidFill>
                  <a:prstClr val="black"/>
                </a:solidFill>
              </a:rPr>
              <a:t>sierpnia br.)</a:t>
            </a:r>
          </a:p>
          <a:p>
            <a:pPr marL="450850" lvl="1" indent="-180975" algn="just" defTabSz="622300">
              <a:lnSpc>
                <a:spcPts val="1700"/>
              </a:lnSpc>
              <a:spcBef>
                <a:spcPts val="0"/>
              </a:spcBef>
              <a:buFont typeface="Arial" pitchFamily="34" charset="0"/>
              <a:buChar char="•"/>
              <a:defRPr/>
            </a:pPr>
            <a:r>
              <a:rPr lang="pl-PL" altLang="pl-PL" sz="1700" b="1" u="sng" dirty="0">
                <a:solidFill>
                  <a:prstClr val="black"/>
                </a:solidFill>
              </a:rPr>
              <a:t>W sumie przypadków: </a:t>
            </a:r>
            <a:r>
              <a:rPr lang="pl-PL" altLang="pl-PL" sz="1700" b="1" u="sng" dirty="0" smtClean="0">
                <a:solidFill>
                  <a:prstClr val="black"/>
                </a:solidFill>
              </a:rPr>
              <a:t>111</a:t>
            </a:r>
            <a:endParaRPr lang="pl-PL" altLang="pl-PL" sz="1700" b="1" u="sng" dirty="0">
              <a:solidFill>
                <a:prstClr val="black"/>
              </a:solidFill>
            </a:endParaRPr>
          </a:p>
          <a:p>
            <a:pPr marL="450850" lvl="1" indent="-180975" algn="just" defTabSz="622300">
              <a:lnSpc>
                <a:spcPts val="1700"/>
              </a:lnSpc>
              <a:spcBef>
                <a:spcPts val="0"/>
              </a:spcBef>
              <a:buFont typeface="Arial" pitchFamily="34" charset="0"/>
              <a:buChar char="•"/>
              <a:defRPr/>
            </a:pPr>
            <a:endParaRPr lang="pl-PL" altLang="pl-PL" sz="1700" b="1" dirty="0">
              <a:solidFill>
                <a:prstClr val="black"/>
              </a:solidFill>
            </a:endParaRPr>
          </a:p>
          <a:p>
            <a:pPr marL="177800" indent="-87313" algn="just" defTabSz="622300">
              <a:lnSpc>
                <a:spcPts val="1700"/>
              </a:lnSpc>
              <a:spcBef>
                <a:spcPts val="0"/>
              </a:spcBef>
              <a:defRPr/>
            </a:pPr>
            <a:r>
              <a:rPr lang="pl-PL" altLang="pl-PL" sz="1700" b="1" dirty="0">
                <a:solidFill>
                  <a:prstClr val="black"/>
                </a:solidFill>
              </a:rPr>
              <a:t>    Ogniska ASF u świń</a:t>
            </a:r>
          </a:p>
          <a:p>
            <a:pPr marL="450850" lvl="1" indent="-180975" algn="just" defTabSz="622300">
              <a:lnSpc>
                <a:spcPts val="1700"/>
              </a:lnSpc>
              <a:spcBef>
                <a:spcPts val="0"/>
              </a:spcBef>
              <a:buFont typeface="Arial" pitchFamily="34" charset="0"/>
              <a:buChar char="•"/>
              <a:defRPr/>
            </a:pPr>
            <a:r>
              <a:rPr lang="pl-PL" altLang="pl-PL" sz="1700" dirty="0">
                <a:solidFill>
                  <a:prstClr val="black"/>
                </a:solidFill>
              </a:rPr>
              <a:t>2014: </a:t>
            </a:r>
            <a:r>
              <a:rPr lang="pl-PL" altLang="pl-PL" sz="1700" b="1" dirty="0">
                <a:solidFill>
                  <a:prstClr val="black"/>
                </a:solidFill>
              </a:rPr>
              <a:t>2</a:t>
            </a:r>
            <a:r>
              <a:rPr lang="pl-PL" altLang="pl-PL" sz="1700" dirty="0">
                <a:solidFill>
                  <a:prstClr val="black"/>
                </a:solidFill>
              </a:rPr>
              <a:t> ogniska</a:t>
            </a:r>
          </a:p>
          <a:p>
            <a:pPr marL="450850" lvl="1" indent="-180975" algn="just" defTabSz="622300">
              <a:lnSpc>
                <a:spcPts val="1700"/>
              </a:lnSpc>
              <a:spcBef>
                <a:spcPts val="0"/>
              </a:spcBef>
              <a:buFont typeface="Arial" pitchFamily="34" charset="0"/>
              <a:buChar char="•"/>
              <a:defRPr/>
            </a:pPr>
            <a:r>
              <a:rPr lang="pl-PL" altLang="pl-PL" sz="1700" dirty="0">
                <a:solidFill>
                  <a:prstClr val="black"/>
                </a:solidFill>
              </a:rPr>
              <a:t>2015: </a:t>
            </a:r>
            <a:r>
              <a:rPr lang="pl-PL" altLang="pl-PL" sz="1700" b="1" dirty="0">
                <a:solidFill>
                  <a:prstClr val="black"/>
                </a:solidFill>
              </a:rPr>
              <a:t>1</a:t>
            </a:r>
            <a:r>
              <a:rPr lang="pl-PL" altLang="pl-PL" sz="1700" dirty="0">
                <a:solidFill>
                  <a:prstClr val="black"/>
                </a:solidFill>
              </a:rPr>
              <a:t> ognisko </a:t>
            </a:r>
          </a:p>
          <a:p>
            <a:pPr marL="450850" lvl="1" indent="-180975" algn="just" defTabSz="622300">
              <a:lnSpc>
                <a:spcPts val="1700"/>
              </a:lnSpc>
              <a:spcBef>
                <a:spcPts val="0"/>
              </a:spcBef>
              <a:buFont typeface="Arial" pitchFamily="34" charset="0"/>
              <a:buChar char="•"/>
              <a:defRPr/>
            </a:pPr>
            <a:r>
              <a:rPr lang="pl-PL" altLang="pl-PL" sz="1700" b="1" dirty="0">
                <a:solidFill>
                  <a:srgbClr val="FF0000"/>
                </a:solidFill>
              </a:rPr>
              <a:t>2016: </a:t>
            </a:r>
            <a:r>
              <a:rPr lang="pl-PL" altLang="pl-PL" sz="1700" b="1" dirty="0" smtClean="0">
                <a:solidFill>
                  <a:srgbClr val="FF0000"/>
                </a:solidFill>
              </a:rPr>
              <a:t>16 </a:t>
            </a:r>
            <a:r>
              <a:rPr lang="pl-PL" altLang="pl-PL" sz="1700" b="1" dirty="0">
                <a:solidFill>
                  <a:srgbClr val="FF0000"/>
                </a:solidFill>
              </a:rPr>
              <a:t>ognisk (ostatnie w dniu </a:t>
            </a:r>
            <a:r>
              <a:rPr lang="pl-PL" altLang="pl-PL" sz="1700" b="1" dirty="0" smtClean="0">
                <a:solidFill>
                  <a:srgbClr val="FF0000"/>
                </a:solidFill>
              </a:rPr>
              <a:t>4 września </a:t>
            </a:r>
            <a:r>
              <a:rPr lang="pl-PL" altLang="pl-PL" sz="1700" b="1" dirty="0">
                <a:solidFill>
                  <a:srgbClr val="FF0000"/>
                </a:solidFill>
              </a:rPr>
              <a:t>br.)</a:t>
            </a:r>
          </a:p>
          <a:p>
            <a:pPr marL="450850" lvl="1" indent="-180975" algn="just" defTabSz="622300">
              <a:lnSpc>
                <a:spcPts val="1700"/>
              </a:lnSpc>
              <a:spcBef>
                <a:spcPts val="0"/>
              </a:spcBef>
              <a:buFont typeface="Arial" pitchFamily="34" charset="0"/>
              <a:buChar char="•"/>
              <a:defRPr/>
            </a:pPr>
            <a:r>
              <a:rPr lang="pl-PL" altLang="pl-PL" sz="1700" b="1" u="sng" dirty="0">
                <a:solidFill>
                  <a:prstClr val="black"/>
                </a:solidFill>
              </a:rPr>
              <a:t>W sumie ognisk: </a:t>
            </a:r>
            <a:r>
              <a:rPr lang="pl-PL" altLang="pl-PL" sz="1700" b="1" u="sng" dirty="0" smtClean="0">
                <a:solidFill>
                  <a:prstClr val="black"/>
                </a:solidFill>
              </a:rPr>
              <a:t>19</a:t>
            </a:r>
            <a:endParaRPr lang="pl-PL" altLang="pl-PL" sz="1700" b="1" u="sng" dirty="0">
              <a:solidFill>
                <a:prstClr val="black"/>
              </a:solidFill>
            </a:endParaRPr>
          </a:p>
          <a:p>
            <a:pPr marL="269875" lvl="1" algn="just" defTabSz="622300">
              <a:lnSpc>
                <a:spcPts val="1700"/>
              </a:lnSpc>
              <a:spcBef>
                <a:spcPts val="0"/>
              </a:spcBef>
              <a:defRPr/>
            </a:pPr>
            <a:endParaRPr lang="pl-PL" altLang="pl-PL" sz="1700" b="1" dirty="0">
              <a:solidFill>
                <a:prstClr val="black"/>
              </a:solidFill>
            </a:endParaRPr>
          </a:p>
        </p:txBody>
      </p:sp>
      <p:sp>
        <p:nvSpPr>
          <p:cNvPr id="6147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solidFill>
                  <a:srgbClr val="FFFFFF"/>
                </a:solidFill>
                <a:cs typeface="Arial" charset="0"/>
              </a:rPr>
              <a:t>Sytuacja epizootyczna</a:t>
            </a:r>
            <a:endParaRPr lang="en-US" altLang="pl-PL" sz="32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148" name="Prostokąt 2"/>
          <p:cNvSpPr>
            <a:spLocks noChangeArrowheads="1"/>
          </p:cNvSpPr>
          <p:nvPr/>
        </p:nvSpPr>
        <p:spPr bwMode="auto">
          <a:xfrm>
            <a:off x="247840" y="998538"/>
            <a:ext cx="422555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pl-PL" altLang="pl-PL" sz="4000" dirty="0" smtClean="0">
                <a:solidFill>
                  <a:schemeClr val="tx1"/>
                </a:solidFill>
              </a:rPr>
              <a:t>Przypadek u dzika </a:t>
            </a:r>
          </a:p>
        </p:txBody>
      </p:sp>
      <p:pic>
        <p:nvPicPr>
          <p:cNvPr id="6" name="Picture 3" descr="C:\Documents and Settings\wet\Pulpit\ASF prezentacja\ASF - choroba\1280px-Pig_89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7458" y="1869699"/>
            <a:ext cx="2461338" cy="210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wet\Pulpit\ASF prezentacja\ASF - choroba\Locha(j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88121" y="1869141"/>
            <a:ext cx="2461903" cy="2102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rostokąt 2"/>
          <p:cNvSpPr>
            <a:spLocks noChangeArrowheads="1"/>
          </p:cNvSpPr>
          <p:nvPr/>
        </p:nvSpPr>
        <p:spPr bwMode="auto">
          <a:xfrm>
            <a:off x="4783984" y="1007498"/>
            <a:ext cx="422555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pl-PL" altLang="pl-PL" sz="4000" dirty="0" smtClean="0">
                <a:solidFill>
                  <a:schemeClr val="tx1"/>
                </a:solidFill>
              </a:rPr>
              <a:t>Ognisko u świń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solidFill>
                  <a:srgbClr val="FFFFFF"/>
                </a:solidFill>
                <a:cs typeface="Arial" charset="0"/>
              </a:rPr>
              <a:t>Sytuacja epizootyczna</a:t>
            </a:r>
            <a:endParaRPr lang="en-US" altLang="pl-PL" sz="32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148" name="Prostokąt 2"/>
          <p:cNvSpPr>
            <a:spLocks noChangeArrowheads="1"/>
          </p:cNvSpPr>
          <p:nvPr/>
        </p:nvSpPr>
        <p:spPr bwMode="auto">
          <a:xfrm>
            <a:off x="149225" y="1245842"/>
            <a:ext cx="8845550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Aft>
                <a:spcPts val="1200"/>
              </a:spcAft>
            </a:pPr>
            <a:r>
              <a:rPr lang="pl-PL" altLang="pl-PL" dirty="0" smtClean="0">
                <a:solidFill>
                  <a:schemeClr val="tx1"/>
                </a:solidFill>
              </a:rPr>
              <a:t>Od 2014 r. ASF (świnie i/lub dziki) stwierdzono na obszarze 9 powiatów, w trzech województwach – woj. podlaskim (sokólski, białostocki, hajnowski, bielski, siemiatycki, wysokomazowiecki, zambrowski), woj. lubelskim (bialski) i woj. mazowieckim (powiat łosicki). </a:t>
            </a:r>
          </a:p>
          <a:p>
            <a:pPr algn="just">
              <a:spcAft>
                <a:spcPts val="1200"/>
              </a:spcAft>
            </a:pPr>
            <a:endParaRPr lang="pl-PL" altLang="pl-PL" dirty="0" smtClean="0">
              <a:solidFill>
                <a:schemeClr val="tx1"/>
              </a:solidFill>
            </a:endParaRPr>
          </a:p>
          <a:p>
            <a:pPr algn="just">
              <a:spcAft>
                <a:spcPts val="1200"/>
              </a:spcAft>
            </a:pPr>
            <a:r>
              <a:rPr lang="pl-PL" altLang="pl-PL" dirty="0" smtClean="0">
                <a:solidFill>
                  <a:schemeClr val="tx1"/>
                </a:solidFill>
              </a:rPr>
              <a:t>W bieżącym roku przypadki ASF u dzików stwierdzono w 8 gminach: Narew, Narewka, Supraśl, Białowieża, Michałowo, Czyże, Hajnówka i Mielnik w 3 powiatach – hajnowskim, białostockim i siemiatyckim.</a:t>
            </a:r>
            <a:endParaRPr lang="pl-PL" altLang="pl-PL" dirty="0">
              <a:solidFill>
                <a:schemeClr val="tx1"/>
              </a:solidFill>
            </a:endParaRPr>
          </a:p>
        </p:txBody>
      </p:sp>
      <p:sp>
        <p:nvSpPr>
          <p:cNvPr id="6149" name="Prostokąt 3"/>
          <p:cNvSpPr>
            <a:spLocks noChangeArrowheads="1"/>
          </p:cNvSpPr>
          <p:nvPr/>
        </p:nvSpPr>
        <p:spPr bwMode="auto">
          <a:xfrm>
            <a:off x="161631" y="3781747"/>
            <a:ext cx="884555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dirty="0">
                <a:solidFill>
                  <a:srgbClr val="00B050"/>
                </a:solidFill>
              </a:rPr>
              <a:t>Występuje tendencja do rozprzestrzeniania się przypadków ASF u dzików wzdłuż granicy polsko-białoruskiej w kierunku południowym, natomiast w kierunku wschód – zachód najdalej wysunięty był przypadek 82. (odległość od granicy – 33 km) – gmina Narew. </a:t>
            </a:r>
            <a:endParaRPr lang="pl-PL" altLang="pl-PL" dirty="0" smtClean="0">
              <a:solidFill>
                <a:srgbClr val="00B050"/>
              </a:solidFill>
            </a:endParaRPr>
          </a:p>
          <a:p>
            <a:endParaRPr lang="pl-PL" altLang="pl-PL" dirty="0" smtClean="0">
              <a:solidFill>
                <a:srgbClr val="00B050"/>
              </a:solidFill>
            </a:endParaRPr>
          </a:p>
          <a:p>
            <a:endParaRPr lang="pl-PL" altLang="pl-PL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1"/>
          <p:cNvSpPr>
            <a:spLocks/>
          </p:cNvSpPr>
          <p:nvPr/>
        </p:nvSpPr>
        <p:spPr bwMode="auto">
          <a:xfrm>
            <a:off x="0" y="0"/>
            <a:ext cx="9144000" cy="26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endParaRPr lang="en-US" altLang="pl-PL" sz="3200">
              <a:cs typeface="Arial" charset="0"/>
            </a:endParaRPr>
          </a:p>
        </p:txBody>
      </p:sp>
      <p:sp>
        <p:nvSpPr>
          <p:cNvPr id="5123" name="Tytuł 1"/>
          <p:cNvSpPr>
            <a:spLocks/>
          </p:cNvSpPr>
          <p:nvPr/>
        </p:nvSpPr>
        <p:spPr bwMode="auto">
          <a:xfrm>
            <a:off x="9525" y="1120775"/>
            <a:ext cx="913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endParaRPr lang="en-US" altLang="pl-PL" sz="2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5125" name="Tytuł 1"/>
          <p:cNvSpPr>
            <a:spLocks/>
          </p:cNvSpPr>
          <p:nvPr/>
        </p:nvSpPr>
        <p:spPr bwMode="auto">
          <a:xfrm>
            <a:off x="4010357" y="977774"/>
            <a:ext cx="59436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 dirty="0">
                <a:solidFill>
                  <a:schemeClr val="tx1"/>
                </a:solidFill>
                <a:cs typeface="Arial" charset="0"/>
              </a:rPr>
              <a:t>Sytuacja epizootyczna</a:t>
            </a:r>
            <a:endParaRPr lang="en-US" altLang="pl-PL" sz="3200" dirty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" name="Prostokąt 2"/>
          <p:cNvSpPr>
            <a:spLocks noChangeArrowheads="1"/>
          </p:cNvSpPr>
          <p:nvPr/>
        </p:nvSpPr>
        <p:spPr bwMode="auto">
          <a:xfrm>
            <a:off x="5156685" y="1733645"/>
            <a:ext cx="3642846" cy="372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pl-PL" altLang="pl-PL" sz="1600" dirty="0">
                <a:solidFill>
                  <a:schemeClr val="tx1"/>
                </a:solidFill>
              </a:rPr>
              <a:t>W 2014 i 2015 </a:t>
            </a:r>
            <a:r>
              <a:rPr lang="pl-PL" altLang="pl-PL" sz="1600" dirty="0" smtClean="0">
                <a:solidFill>
                  <a:schemeClr val="tx1"/>
                </a:solidFill>
              </a:rPr>
              <a:t>r. </a:t>
            </a:r>
            <a:r>
              <a:rPr lang="pl-PL" altLang="pl-PL" sz="1600" dirty="0">
                <a:solidFill>
                  <a:schemeClr val="tx1"/>
                </a:solidFill>
              </a:rPr>
              <a:t>potwierdzono </a:t>
            </a:r>
            <a:r>
              <a:rPr lang="pl-PL" altLang="pl-PL" sz="1600" b="1" dirty="0">
                <a:solidFill>
                  <a:schemeClr val="tx1"/>
                </a:solidFill>
              </a:rPr>
              <a:t>3 ogniska </a:t>
            </a:r>
            <a:r>
              <a:rPr lang="pl-PL" altLang="pl-PL" sz="1600" dirty="0">
                <a:solidFill>
                  <a:schemeClr val="tx1"/>
                </a:solidFill>
              </a:rPr>
              <a:t>ASF u świń: dwa w powiecie białostockim oraz </a:t>
            </a:r>
            <a:r>
              <a:rPr lang="pl-PL" altLang="pl-PL" sz="1600" b="1" dirty="0">
                <a:solidFill>
                  <a:schemeClr val="tx1"/>
                </a:solidFill>
              </a:rPr>
              <a:t>jedno ognisko </a:t>
            </a:r>
            <a:r>
              <a:rPr lang="pl-PL" altLang="pl-PL" sz="1600" dirty="0">
                <a:solidFill>
                  <a:schemeClr val="tx1"/>
                </a:solidFill>
              </a:rPr>
              <a:t>w powiecie sokólskim. </a:t>
            </a:r>
            <a:endParaRPr lang="pl-PL" altLang="pl-PL" sz="1600" dirty="0" smtClean="0">
              <a:solidFill>
                <a:schemeClr val="tx1"/>
              </a:solidFill>
            </a:endParaRPr>
          </a:p>
          <a:p>
            <a:pPr algn="just">
              <a:spcAft>
                <a:spcPts val="1200"/>
              </a:spcAft>
            </a:pPr>
            <a:r>
              <a:rPr lang="pl-PL" altLang="pl-PL" sz="1600" b="1" dirty="0" smtClean="0">
                <a:solidFill>
                  <a:srgbClr val="FF0000"/>
                </a:solidFill>
              </a:rPr>
              <a:t>Od </a:t>
            </a:r>
            <a:r>
              <a:rPr lang="pl-PL" altLang="pl-PL" sz="1600" b="1" dirty="0">
                <a:solidFill>
                  <a:srgbClr val="FF0000"/>
                </a:solidFill>
              </a:rPr>
              <a:t>24 czerwca 2016 r. do </a:t>
            </a:r>
            <a:r>
              <a:rPr lang="pl-PL" altLang="pl-PL" sz="1600" b="1" dirty="0" smtClean="0">
                <a:solidFill>
                  <a:srgbClr val="FF0000"/>
                </a:solidFill>
              </a:rPr>
              <a:t>6 września </a:t>
            </a:r>
            <a:r>
              <a:rPr lang="pl-PL" altLang="pl-PL" sz="1600" b="1" dirty="0">
                <a:solidFill>
                  <a:srgbClr val="FF0000"/>
                </a:solidFill>
              </a:rPr>
              <a:t>2016 r. </a:t>
            </a:r>
            <a:r>
              <a:rPr lang="pl-PL" altLang="pl-PL" sz="1600" dirty="0">
                <a:solidFill>
                  <a:schemeClr val="tx1"/>
                </a:solidFill>
              </a:rPr>
              <a:t>stwierdzonych zostało </a:t>
            </a:r>
            <a:r>
              <a:rPr lang="pl-PL" altLang="pl-PL" sz="1600" dirty="0" smtClean="0">
                <a:solidFill>
                  <a:schemeClr val="tx1"/>
                </a:solidFill>
              </a:rPr>
              <a:t> </a:t>
            </a:r>
            <a:r>
              <a:rPr lang="pl-PL" altLang="pl-PL" sz="1600" b="1" dirty="0" smtClean="0">
                <a:solidFill>
                  <a:schemeClr val="tx1"/>
                </a:solidFill>
              </a:rPr>
              <a:t>16 </a:t>
            </a:r>
            <a:r>
              <a:rPr lang="pl-PL" altLang="pl-PL" sz="1600" b="1" dirty="0">
                <a:solidFill>
                  <a:schemeClr val="tx1"/>
                </a:solidFill>
              </a:rPr>
              <a:t>ognisk </a:t>
            </a:r>
            <a:r>
              <a:rPr lang="pl-PL" altLang="pl-PL" sz="1600" dirty="0">
                <a:solidFill>
                  <a:schemeClr val="tx1"/>
                </a:solidFill>
              </a:rPr>
              <a:t>tej choroby</a:t>
            </a:r>
            <a:r>
              <a:rPr lang="pl-PL" altLang="pl-PL" sz="1600" dirty="0" smtClean="0">
                <a:solidFill>
                  <a:schemeClr val="tx1"/>
                </a:solidFill>
              </a:rPr>
              <a:t>:</a:t>
            </a:r>
          </a:p>
          <a:p>
            <a:pPr algn="just">
              <a:spcAft>
                <a:spcPts val="1200"/>
              </a:spcAft>
              <a:buFontTx/>
              <a:buChar char="-"/>
            </a:pPr>
            <a:r>
              <a:rPr lang="pl-PL" altLang="pl-PL" sz="1600" dirty="0" smtClean="0">
                <a:solidFill>
                  <a:schemeClr val="tx1"/>
                </a:solidFill>
              </a:rPr>
              <a:t>woj. podlaskie – 11 ognisk</a:t>
            </a:r>
          </a:p>
          <a:p>
            <a:pPr algn="just">
              <a:spcAft>
                <a:spcPts val="1200"/>
              </a:spcAft>
              <a:buFontTx/>
              <a:buChar char="-"/>
            </a:pPr>
            <a:r>
              <a:rPr lang="pl-PL" altLang="pl-PL" sz="1600" dirty="0" smtClean="0">
                <a:solidFill>
                  <a:schemeClr val="tx1"/>
                </a:solidFill>
              </a:rPr>
              <a:t> woj. mazowieckie – 1 ognisko</a:t>
            </a:r>
          </a:p>
          <a:p>
            <a:pPr algn="just">
              <a:spcAft>
                <a:spcPts val="1200"/>
              </a:spcAft>
              <a:buFontTx/>
              <a:buChar char="-"/>
            </a:pPr>
            <a:r>
              <a:rPr lang="pl-PL" altLang="pl-PL" sz="1600" dirty="0">
                <a:solidFill>
                  <a:schemeClr val="tx1"/>
                </a:solidFill>
              </a:rPr>
              <a:t> </a:t>
            </a:r>
            <a:r>
              <a:rPr lang="pl-PL" altLang="pl-PL" sz="1600" dirty="0" smtClean="0">
                <a:solidFill>
                  <a:schemeClr val="tx1"/>
                </a:solidFill>
              </a:rPr>
              <a:t>woj. lubelskie – 4 ogniska</a:t>
            </a:r>
            <a:endParaRPr lang="pl-PL" altLang="pl-PL" sz="1600" dirty="0">
              <a:solidFill>
                <a:schemeClr val="tx1"/>
              </a:solidFill>
            </a:endParaRPr>
          </a:p>
          <a:p>
            <a:pPr algn="just">
              <a:spcAft>
                <a:spcPts val="1200"/>
              </a:spcAft>
            </a:pPr>
            <a:endParaRPr lang="pl-PL" altLang="pl-PL" sz="1400" dirty="0">
              <a:solidFill>
                <a:schemeClr val="tx1"/>
              </a:solidFill>
            </a:endParaRPr>
          </a:p>
          <a:p>
            <a:pPr algn="just">
              <a:spcAft>
                <a:spcPts val="1200"/>
              </a:spcAft>
            </a:pPr>
            <a:endParaRPr lang="pl-PL" altLang="pl-PL" dirty="0">
              <a:solidFill>
                <a:schemeClr val="tx1"/>
              </a:solidFill>
            </a:endParaRPr>
          </a:p>
        </p:txBody>
      </p:sp>
      <p:pic>
        <p:nvPicPr>
          <p:cNvPr id="7" name="Obraz 6" descr="Regionalizacja PL 2016 - decyzja 2016_1405 - (111-19).png"/>
          <p:cNvPicPr>
            <a:picLocks noChangeAspect="1"/>
          </p:cNvPicPr>
          <p:nvPr/>
        </p:nvPicPr>
        <p:blipFill>
          <a:blip r:embed="rId3" cstate="print"/>
          <a:srcRect t="8053" b="7063"/>
          <a:stretch>
            <a:fillRect/>
          </a:stretch>
        </p:blipFill>
        <p:spPr>
          <a:xfrm>
            <a:off x="289" y="18472"/>
            <a:ext cx="5501553" cy="6839048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solidFill>
                  <a:srgbClr val="FFFFFF"/>
                </a:solidFill>
                <a:cs typeface="Arial" charset="0"/>
              </a:rPr>
              <a:t>Sytuacja epizootyczna</a:t>
            </a:r>
            <a:endParaRPr lang="en-US" altLang="pl-PL" sz="32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099" name="Prostokąt 2"/>
          <p:cNvSpPr>
            <a:spLocks noChangeArrowheads="1"/>
          </p:cNvSpPr>
          <p:nvPr/>
        </p:nvSpPr>
        <p:spPr bwMode="auto">
          <a:xfrm>
            <a:off x="149225" y="998538"/>
            <a:ext cx="8845550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Aft>
                <a:spcPts val="1200"/>
              </a:spcAft>
            </a:pPr>
            <a:r>
              <a:rPr lang="pl-PL" altLang="pl-PL" sz="1200" dirty="0" smtClean="0">
                <a:solidFill>
                  <a:schemeClr val="tx1"/>
                </a:solidFill>
              </a:rPr>
              <a:t>4 </a:t>
            </a:r>
            <a:r>
              <a:rPr lang="pl-PL" altLang="pl-PL" sz="1200" dirty="0">
                <a:solidFill>
                  <a:schemeClr val="tx1"/>
                </a:solidFill>
              </a:rPr>
              <a:t>ognisko – m. Bielszczyzna, gmina Hajnówka, powiat </a:t>
            </a:r>
            <a:r>
              <a:rPr lang="pl-PL" altLang="pl-PL" sz="1200" dirty="0" smtClean="0">
                <a:solidFill>
                  <a:schemeClr val="tx1"/>
                </a:solidFill>
              </a:rPr>
              <a:t>hajnowski (woj. podlaskie)</a:t>
            </a:r>
            <a:endParaRPr lang="pl-PL" altLang="pl-PL" sz="1200" dirty="0">
              <a:solidFill>
                <a:schemeClr val="tx1"/>
              </a:solidFill>
            </a:endParaRPr>
          </a:p>
          <a:p>
            <a:pPr algn="just">
              <a:spcAft>
                <a:spcPts val="1200"/>
              </a:spcAft>
            </a:pPr>
            <a:r>
              <a:rPr lang="pl-PL" altLang="pl-PL" sz="1200" dirty="0">
                <a:solidFill>
                  <a:schemeClr val="tx1"/>
                </a:solidFill>
              </a:rPr>
              <a:t>5 ognisko – m. Rębiszewo-Studzianki, gmina Wysokie Mazowieckie, powiat </a:t>
            </a:r>
            <a:r>
              <a:rPr lang="pl-PL" altLang="pl-PL" sz="1200" dirty="0" smtClean="0">
                <a:solidFill>
                  <a:schemeClr val="tx1"/>
                </a:solidFill>
              </a:rPr>
              <a:t>wysokomazowiecki (woj. podlaskie)</a:t>
            </a:r>
            <a:endParaRPr lang="pl-PL" altLang="pl-PL" sz="1200" dirty="0">
              <a:solidFill>
                <a:schemeClr val="tx1"/>
              </a:solidFill>
            </a:endParaRPr>
          </a:p>
          <a:p>
            <a:pPr algn="just">
              <a:spcAft>
                <a:spcPts val="1200"/>
              </a:spcAft>
            </a:pPr>
            <a:r>
              <a:rPr lang="pl-PL" altLang="pl-PL" sz="1200" dirty="0">
                <a:solidFill>
                  <a:schemeClr val="tx1"/>
                </a:solidFill>
              </a:rPr>
              <a:t>6 ognisko – m. Niemirów, gmina Mielnik, powiat </a:t>
            </a:r>
            <a:r>
              <a:rPr lang="pl-PL" altLang="pl-PL" sz="1200" dirty="0" smtClean="0">
                <a:solidFill>
                  <a:schemeClr val="tx1"/>
                </a:solidFill>
              </a:rPr>
              <a:t>siemiatycki (woj. podlaskie)</a:t>
            </a:r>
            <a:endParaRPr lang="pl-PL" altLang="pl-PL" sz="1200" dirty="0">
              <a:solidFill>
                <a:schemeClr val="tx1"/>
              </a:solidFill>
            </a:endParaRPr>
          </a:p>
          <a:p>
            <a:pPr algn="just">
              <a:spcAft>
                <a:spcPts val="1200"/>
              </a:spcAft>
            </a:pPr>
            <a:r>
              <a:rPr lang="pl-PL" altLang="pl-PL" sz="1200" dirty="0">
                <a:solidFill>
                  <a:schemeClr val="tx1"/>
                </a:solidFill>
              </a:rPr>
              <a:t>7 ognisko – m. Izbiszcze, gmina Choroszcz, powiat </a:t>
            </a:r>
            <a:r>
              <a:rPr lang="pl-PL" altLang="pl-PL" sz="1200" dirty="0" smtClean="0">
                <a:solidFill>
                  <a:schemeClr val="tx1"/>
                </a:solidFill>
              </a:rPr>
              <a:t>białostocki (woj. podlaskie)</a:t>
            </a:r>
            <a:endParaRPr lang="pl-PL" altLang="pl-PL" sz="1200" dirty="0">
              <a:solidFill>
                <a:schemeClr val="tx1"/>
              </a:solidFill>
            </a:endParaRPr>
          </a:p>
          <a:p>
            <a:pPr algn="just">
              <a:spcAft>
                <a:spcPts val="1200"/>
              </a:spcAft>
            </a:pPr>
            <a:r>
              <a:rPr lang="pl-PL" altLang="pl-PL" sz="1200" dirty="0">
                <a:solidFill>
                  <a:schemeClr val="tx1"/>
                </a:solidFill>
              </a:rPr>
              <a:t>8 ognisko – m. Zbrzeźnica, gmina Zambrów, powiat </a:t>
            </a:r>
            <a:r>
              <a:rPr lang="pl-PL" altLang="pl-PL" sz="1200" dirty="0" smtClean="0">
                <a:solidFill>
                  <a:schemeClr val="tx1"/>
                </a:solidFill>
              </a:rPr>
              <a:t>zambrowski (woj. podlaskie)</a:t>
            </a:r>
            <a:endParaRPr lang="pl-PL" altLang="pl-PL" sz="1200" dirty="0">
              <a:solidFill>
                <a:schemeClr val="tx1"/>
              </a:solidFill>
            </a:endParaRPr>
          </a:p>
          <a:p>
            <a:pPr algn="just">
              <a:spcAft>
                <a:spcPts val="1200"/>
              </a:spcAft>
            </a:pPr>
            <a:r>
              <a:rPr lang="pl-PL" altLang="pl-PL" sz="1200" dirty="0">
                <a:solidFill>
                  <a:schemeClr val="tx1"/>
                </a:solidFill>
              </a:rPr>
              <a:t>9 ognisko – m. Miodusy Stok, gmina Wysokie Mazowieckie, powiat </a:t>
            </a:r>
            <a:r>
              <a:rPr lang="pl-PL" altLang="pl-PL" sz="1200" dirty="0" smtClean="0">
                <a:solidFill>
                  <a:schemeClr val="tx1"/>
                </a:solidFill>
              </a:rPr>
              <a:t>wysokomazowiecki (woj. podlaskie)</a:t>
            </a:r>
            <a:endParaRPr lang="pl-PL" altLang="pl-PL" sz="1200" dirty="0">
              <a:solidFill>
                <a:schemeClr val="tx1"/>
              </a:solidFill>
            </a:endParaRPr>
          </a:p>
          <a:p>
            <a:pPr algn="just">
              <a:spcAft>
                <a:spcPts val="1200"/>
              </a:spcAft>
            </a:pPr>
            <a:r>
              <a:rPr lang="pl-PL" altLang="pl-PL" sz="1200" dirty="0">
                <a:solidFill>
                  <a:schemeClr val="tx1"/>
                </a:solidFill>
              </a:rPr>
              <a:t>10 ognisko – m. Truskolasy Niwisko, gmina Sokoły, powiat </a:t>
            </a:r>
            <a:r>
              <a:rPr lang="pl-PL" altLang="pl-PL" sz="1200" dirty="0" smtClean="0">
                <a:solidFill>
                  <a:schemeClr val="tx1"/>
                </a:solidFill>
              </a:rPr>
              <a:t>wysokomazowiecki (woj. podlaskie)</a:t>
            </a:r>
            <a:endParaRPr lang="pl-PL" altLang="pl-PL" sz="1200" dirty="0">
              <a:solidFill>
                <a:schemeClr val="tx1"/>
              </a:solidFill>
            </a:endParaRPr>
          </a:p>
          <a:p>
            <a:pPr algn="just">
              <a:spcAft>
                <a:spcPts val="1200"/>
              </a:spcAft>
            </a:pPr>
            <a:r>
              <a:rPr lang="pl-PL" altLang="pl-PL" sz="1200" dirty="0">
                <a:solidFill>
                  <a:schemeClr val="tx1"/>
                </a:solidFill>
              </a:rPr>
              <a:t>11 ognisko – m. Stare Buczyce, gmina Janów Podlaski, powiat bialski (woj. lubelskie)</a:t>
            </a:r>
          </a:p>
          <a:p>
            <a:pPr algn="just">
              <a:spcAft>
                <a:spcPts val="1200"/>
              </a:spcAft>
            </a:pPr>
            <a:r>
              <a:rPr lang="pl-PL" altLang="pl-PL" sz="1200" dirty="0">
                <a:solidFill>
                  <a:schemeClr val="tx1"/>
                </a:solidFill>
              </a:rPr>
              <a:t>12 ognisko -  m. Augustowo, gmina Bielsk Podlaski, powiat </a:t>
            </a:r>
            <a:r>
              <a:rPr lang="pl-PL" altLang="pl-PL" sz="1200" dirty="0" smtClean="0">
                <a:solidFill>
                  <a:schemeClr val="tx1"/>
                </a:solidFill>
              </a:rPr>
              <a:t>bielski (woj. podlaskie)</a:t>
            </a:r>
            <a:endParaRPr lang="pl-PL" altLang="pl-PL" sz="1200" dirty="0">
              <a:solidFill>
                <a:schemeClr val="tx1"/>
              </a:solidFill>
            </a:endParaRPr>
          </a:p>
          <a:p>
            <a:pPr algn="just">
              <a:spcAft>
                <a:spcPts val="1200"/>
              </a:spcAft>
            </a:pPr>
            <a:r>
              <a:rPr lang="pl-PL" altLang="pl-PL" sz="1200" dirty="0">
                <a:solidFill>
                  <a:schemeClr val="tx1"/>
                </a:solidFill>
              </a:rPr>
              <a:t>13 ognisko – m. Droblin, gmina Leśna Podlaska, powiat bialski (woj. lubelskie)</a:t>
            </a:r>
          </a:p>
          <a:p>
            <a:pPr algn="just">
              <a:spcAft>
                <a:spcPts val="1200"/>
              </a:spcAft>
            </a:pPr>
            <a:r>
              <a:rPr lang="pl-PL" altLang="pl-PL" sz="1200" dirty="0">
                <a:solidFill>
                  <a:schemeClr val="tx1"/>
                </a:solidFill>
              </a:rPr>
              <a:t>14 ognisko -  m. Droblin, gmina Leśna Podlaska, powiat bialski (woj. lubelskie)</a:t>
            </a:r>
          </a:p>
          <a:p>
            <a:pPr algn="just">
              <a:spcAft>
                <a:spcPts val="1200"/>
              </a:spcAft>
            </a:pPr>
            <a:r>
              <a:rPr lang="pl-PL" altLang="pl-PL" sz="1200" dirty="0">
                <a:solidFill>
                  <a:schemeClr val="tx1"/>
                </a:solidFill>
              </a:rPr>
              <a:t>15 ognisko – m. Kobylany, gmina Stara Kornica, powiat łosicki (woj. mazowieckie)</a:t>
            </a:r>
          </a:p>
          <a:p>
            <a:pPr algn="just">
              <a:spcAft>
                <a:spcPts val="1200"/>
              </a:spcAft>
            </a:pPr>
            <a:r>
              <a:rPr lang="pl-PL" altLang="pl-PL" sz="1200" dirty="0">
                <a:solidFill>
                  <a:schemeClr val="tx1"/>
                </a:solidFill>
              </a:rPr>
              <a:t>16 ognisko – m. Tokary, gmina Mielnik, powiat siemiatycki (woj. podlaskie</a:t>
            </a:r>
            <a:r>
              <a:rPr lang="pl-PL" altLang="pl-PL" sz="1200" dirty="0" smtClean="0">
                <a:solidFill>
                  <a:schemeClr val="tx1"/>
                </a:solidFill>
              </a:rPr>
              <a:t>)</a:t>
            </a:r>
          </a:p>
          <a:p>
            <a:pPr algn="just">
              <a:spcAft>
                <a:spcPts val="1200"/>
              </a:spcAft>
            </a:pPr>
            <a:r>
              <a:rPr lang="pl-PL" altLang="pl-PL" sz="1200" dirty="0" smtClean="0">
                <a:solidFill>
                  <a:schemeClr val="tx1"/>
                </a:solidFill>
              </a:rPr>
              <a:t>17 ognisko – </a:t>
            </a:r>
            <a:r>
              <a:rPr lang="pl-PL" sz="1200" dirty="0" smtClean="0">
                <a:solidFill>
                  <a:schemeClr val="tx1"/>
                </a:solidFill>
              </a:rPr>
              <a:t>gm. Tymianka, gmina Nurzec-Stacja, powiat siemiatycki (woj. podlaskie)</a:t>
            </a:r>
          </a:p>
          <a:p>
            <a:pPr algn="just">
              <a:spcAft>
                <a:spcPts val="1200"/>
              </a:spcAft>
            </a:pPr>
            <a:r>
              <a:rPr lang="pl-PL" altLang="pl-PL" sz="1200" dirty="0" smtClean="0">
                <a:solidFill>
                  <a:schemeClr val="tx1"/>
                </a:solidFill>
              </a:rPr>
              <a:t>18 ognisko – m. Uścianek, gmina Goniądz, powiat moniecki (woj. podlaskie)</a:t>
            </a:r>
          </a:p>
          <a:p>
            <a:pPr algn="just">
              <a:spcAft>
                <a:spcPts val="1200"/>
              </a:spcAft>
            </a:pPr>
            <a:r>
              <a:rPr lang="pl-PL" altLang="pl-PL" sz="1200" dirty="0" smtClean="0">
                <a:solidFill>
                  <a:schemeClr val="tx1"/>
                </a:solidFill>
              </a:rPr>
              <a:t>19 ognisko – m. Droblin, gmina Leśna Podlaska, powiat bialski (woj. lubelskie)</a:t>
            </a:r>
          </a:p>
          <a:p>
            <a:pPr algn="just">
              <a:spcAft>
                <a:spcPts val="1200"/>
              </a:spcAft>
            </a:pPr>
            <a:endParaRPr lang="pl-PL" altLang="pl-PL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 dirty="0" smtClean="0">
                <a:solidFill>
                  <a:srgbClr val="FFFFFF"/>
                </a:solidFill>
                <a:cs typeface="Arial" charset="0"/>
              </a:rPr>
              <a:t>Podstawy prawne</a:t>
            </a:r>
            <a:endParaRPr lang="en-US" altLang="pl-PL" sz="32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195" name="Prostokąt 2"/>
          <p:cNvSpPr>
            <a:spLocks noChangeArrowheads="1"/>
          </p:cNvSpPr>
          <p:nvPr/>
        </p:nvSpPr>
        <p:spPr bwMode="auto">
          <a:xfrm>
            <a:off x="149225" y="998538"/>
            <a:ext cx="884555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Aft>
                <a:spcPts val="1200"/>
              </a:spcAft>
            </a:pPr>
            <a:endParaRPr lang="pl-PL" altLang="pl-PL" sz="1400" dirty="0">
              <a:solidFill>
                <a:schemeClr val="tx1"/>
              </a:solidFill>
            </a:endParaRPr>
          </a:p>
          <a:p>
            <a:pPr algn="just">
              <a:spcAft>
                <a:spcPts val="1200"/>
              </a:spcAft>
            </a:pPr>
            <a:endParaRPr lang="pl-PL" altLang="pl-PL" dirty="0">
              <a:solidFill>
                <a:schemeClr val="tx1"/>
              </a:solidFill>
            </a:endParaRPr>
          </a:p>
        </p:txBody>
      </p:sp>
      <p:pic>
        <p:nvPicPr>
          <p:cNvPr id="4" name="Picture 9" descr="C:\Documents and Settings\wet\Pulpit\CRSS\grafiki do prezentacji\paragraf PL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5677" y="1185757"/>
            <a:ext cx="697045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le tekstowe 4"/>
          <p:cNvSpPr txBox="1"/>
          <p:nvPr/>
        </p:nvSpPr>
        <p:spPr>
          <a:xfrm>
            <a:off x="1255046" y="1299883"/>
            <a:ext cx="369347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tx1"/>
                </a:solidFill>
              </a:rPr>
              <a:t>Prawodawstwo unijne:</a:t>
            </a:r>
          </a:p>
          <a:p>
            <a:pPr>
              <a:buFont typeface="Wingdings" pitchFamily="2" charset="2"/>
              <a:buChar char="Ø"/>
            </a:pPr>
            <a:r>
              <a:rPr lang="pl-PL" altLang="pl-PL" dirty="0" smtClean="0">
                <a:solidFill>
                  <a:schemeClr val="tx1"/>
                </a:solidFill>
              </a:rPr>
              <a:t>Dyrektywa Rady Nr 2002/60/WE </a:t>
            </a:r>
            <a:r>
              <a:rPr lang="pl-PL" altLang="pl-PL" sz="1200" dirty="0" smtClean="0">
                <a:solidFill>
                  <a:schemeClr val="tx1"/>
                </a:solidFill>
              </a:rPr>
              <a:t>ustanawiająca przepisy szczególne w celu zwalczania afrykańskiego pomoru świń oraz zmieniająca dyrektywę 92/119/EWG w zakresie choroby cieszyńskiej i afrykańskiego pomoru świń</a:t>
            </a:r>
          </a:p>
          <a:p>
            <a:pPr>
              <a:buFont typeface="Wingdings" pitchFamily="2" charset="2"/>
              <a:buChar char="Ø"/>
            </a:pPr>
            <a:r>
              <a:rPr lang="pl-PL" altLang="pl-PL" dirty="0" smtClean="0">
                <a:solidFill>
                  <a:schemeClr val="tx1"/>
                </a:solidFill>
              </a:rPr>
              <a:t>Decyzja Komisji Nr 2003/422/WE </a:t>
            </a:r>
            <a:r>
              <a:rPr lang="pl-PL" altLang="pl-PL" sz="1200" dirty="0">
                <a:solidFill>
                  <a:schemeClr val="tx1"/>
                </a:solidFill>
              </a:rPr>
              <a:t>zatwierdzająca podręcznik diagnostyczny </a:t>
            </a:r>
            <a:r>
              <a:rPr lang="pl-PL" altLang="pl-PL" sz="1200" dirty="0" smtClean="0">
                <a:solidFill>
                  <a:schemeClr val="tx1"/>
                </a:solidFill>
              </a:rPr>
              <a:t>dotyczący afrykańskiego pomoru świń</a:t>
            </a:r>
            <a:endParaRPr lang="pl-PL" altLang="pl-PL" sz="1200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pl-PL" altLang="pl-PL" dirty="0" smtClean="0">
                <a:solidFill>
                  <a:schemeClr val="tx1"/>
                </a:solidFill>
              </a:rPr>
              <a:t>Decyzja wykonawcza Komisji </a:t>
            </a:r>
            <a:br>
              <a:rPr lang="pl-PL" altLang="pl-PL" dirty="0" smtClean="0">
                <a:solidFill>
                  <a:schemeClr val="tx1"/>
                </a:solidFill>
              </a:rPr>
            </a:br>
            <a:r>
              <a:rPr lang="pl-PL" altLang="pl-PL" dirty="0" smtClean="0">
                <a:solidFill>
                  <a:schemeClr val="tx1"/>
                </a:solidFill>
              </a:rPr>
              <a:t>Nr 2014/709/UE </a:t>
            </a:r>
            <a:r>
              <a:rPr lang="pl-PL" altLang="pl-PL" sz="1200" dirty="0" smtClean="0">
                <a:solidFill>
                  <a:schemeClr val="tx1"/>
                </a:solidFill>
              </a:rPr>
              <a:t>w sprawie środków kontroli </a:t>
            </a:r>
            <a:br>
              <a:rPr lang="pl-PL" altLang="pl-PL" sz="1200" dirty="0" smtClean="0">
                <a:solidFill>
                  <a:schemeClr val="tx1"/>
                </a:solidFill>
              </a:rPr>
            </a:br>
            <a:r>
              <a:rPr lang="pl-PL" altLang="pl-PL" sz="1200" dirty="0" smtClean="0">
                <a:solidFill>
                  <a:schemeClr val="tx1"/>
                </a:solidFill>
              </a:rPr>
              <a:t>w zakresie zdrowia zwierząt w odniesieniu do afrykańskiego pomoru świń w niektórych państwach członkowskich i uchylająca decyzję wykonawczą 2014/178/UE – ostatnio zmieniona decyzją wykonawczą Komisji (UE) Nr 2016/1372 z  dnia 10 sierpnia 2016 r. (zmiana załącznika w odniesieniu do Łotwy i Polski) </a:t>
            </a:r>
          </a:p>
          <a:p>
            <a:pPr>
              <a:buFont typeface="Wingdings" pitchFamily="2" charset="2"/>
              <a:buChar char="Ø"/>
            </a:pPr>
            <a:r>
              <a:rPr lang="pl-PL" altLang="pl-PL" dirty="0" smtClean="0">
                <a:solidFill>
                  <a:schemeClr val="tx1"/>
                </a:solidFill>
              </a:rPr>
              <a:t>Decyzja wykonawcza Komisji </a:t>
            </a:r>
            <a:br>
              <a:rPr lang="pl-PL" altLang="pl-PL" dirty="0" smtClean="0">
                <a:solidFill>
                  <a:schemeClr val="tx1"/>
                </a:solidFill>
              </a:rPr>
            </a:br>
            <a:r>
              <a:rPr lang="pl-PL" altLang="pl-PL" dirty="0" smtClean="0">
                <a:solidFill>
                  <a:schemeClr val="tx1"/>
                </a:solidFill>
              </a:rPr>
              <a:t>Nr 2016/1452/UE </a:t>
            </a:r>
            <a:r>
              <a:rPr lang="pl-PL" altLang="pl-PL" sz="1200" dirty="0" smtClean="0">
                <a:solidFill>
                  <a:schemeClr val="tx1"/>
                </a:solidFill>
              </a:rPr>
              <a:t>dotycząca niektórych tymczasowych środków ochronnych w odniesieniu do afrykańskiego pomoru świń w Polsce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5522259" y="1246095"/>
            <a:ext cx="3415553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tx1"/>
                </a:solidFill>
              </a:rPr>
              <a:t>Prawodawstwo polskie </a:t>
            </a:r>
            <a:r>
              <a:rPr lang="pl-PL" sz="2000" dirty="0" smtClean="0">
                <a:solidFill>
                  <a:schemeClr val="tx1"/>
                </a:solidFill>
              </a:rPr>
              <a:t>(najważniejsze przepisy):</a:t>
            </a:r>
          </a:p>
          <a:p>
            <a:pPr>
              <a:buFont typeface="Wingdings" pitchFamily="2" charset="2"/>
              <a:buChar char="Ø"/>
            </a:pPr>
            <a:r>
              <a:rPr lang="pl-PL" altLang="pl-PL" sz="1600" b="1" dirty="0" smtClean="0">
                <a:solidFill>
                  <a:schemeClr val="tx1"/>
                </a:solidFill>
              </a:rPr>
              <a:t>ustawa z dnia 11 marca 2004 r. o ochronie zdrowia zwierząt oraz zwalczaniu chorób zakaźnych zwierząt</a:t>
            </a:r>
          </a:p>
          <a:p>
            <a:pPr>
              <a:buFont typeface="Wingdings" pitchFamily="2" charset="2"/>
              <a:buChar char="Ø"/>
            </a:pPr>
            <a:r>
              <a:rPr lang="pl-PL" altLang="pl-PL" sz="1600" dirty="0" smtClean="0">
                <a:solidFill>
                  <a:schemeClr val="tx1"/>
                </a:solidFill>
              </a:rPr>
              <a:t>rozporządzenie </a:t>
            </a:r>
            <a:r>
              <a:rPr lang="pl-PL" altLang="pl-PL" sz="1600" dirty="0" err="1" smtClean="0">
                <a:solidFill>
                  <a:schemeClr val="tx1"/>
                </a:solidFill>
              </a:rPr>
              <a:t>MRiRW</a:t>
            </a:r>
            <a:r>
              <a:rPr lang="pl-PL" altLang="pl-PL" sz="1600" dirty="0" smtClean="0">
                <a:solidFill>
                  <a:schemeClr val="tx1"/>
                </a:solidFill>
              </a:rPr>
              <a:t> </a:t>
            </a:r>
            <a:r>
              <a:rPr lang="pl-PL" altLang="pl-PL" sz="1400" dirty="0" smtClean="0">
                <a:solidFill>
                  <a:schemeClr val="tx1"/>
                </a:solidFill>
              </a:rPr>
              <a:t>z dnia 6 maja 2015r. w sprawie zwalczania afrykańskiego pomoru świń</a:t>
            </a:r>
          </a:p>
          <a:p>
            <a:pPr>
              <a:buFont typeface="Wingdings" pitchFamily="2" charset="2"/>
              <a:buChar char="Ø"/>
            </a:pPr>
            <a:r>
              <a:rPr lang="pl-PL" altLang="pl-PL" sz="1600" dirty="0" smtClean="0">
                <a:solidFill>
                  <a:schemeClr val="tx1"/>
                </a:solidFill>
              </a:rPr>
              <a:t>rozporządzenie </a:t>
            </a:r>
            <a:r>
              <a:rPr lang="pl-PL" altLang="pl-PL" sz="1600" dirty="0" err="1" smtClean="0">
                <a:solidFill>
                  <a:schemeClr val="tx1"/>
                </a:solidFill>
              </a:rPr>
              <a:t>MRiRW</a:t>
            </a:r>
            <a:r>
              <a:rPr lang="pl-PL" altLang="pl-PL" sz="1600" dirty="0" smtClean="0">
                <a:solidFill>
                  <a:schemeClr val="tx1"/>
                </a:solidFill>
              </a:rPr>
              <a:t> </a:t>
            </a:r>
            <a:r>
              <a:rPr lang="pl-PL" altLang="pl-PL" sz="1400" dirty="0" smtClean="0">
                <a:solidFill>
                  <a:schemeClr val="tx1"/>
                </a:solidFill>
              </a:rPr>
              <a:t>z dnia 6 maja 2015r. w sprawie środków podejmowanych w związku z wystąpieniem afrykańskiego pomoru świń</a:t>
            </a:r>
          </a:p>
          <a:p>
            <a:pPr>
              <a:buFont typeface="Wingdings" pitchFamily="2" charset="2"/>
              <a:buChar char="Ø"/>
            </a:pPr>
            <a:r>
              <a:rPr lang="pl-PL" altLang="pl-PL" sz="1600" dirty="0" smtClean="0">
                <a:solidFill>
                  <a:schemeClr val="tx1"/>
                </a:solidFill>
              </a:rPr>
              <a:t>rozporządzenie </a:t>
            </a:r>
            <a:r>
              <a:rPr lang="pl-PL" altLang="pl-PL" sz="1600" dirty="0" err="1" smtClean="0">
                <a:solidFill>
                  <a:schemeClr val="tx1"/>
                </a:solidFill>
              </a:rPr>
              <a:t>MRiRW</a:t>
            </a:r>
            <a:r>
              <a:rPr lang="pl-PL" altLang="pl-PL" sz="1600" dirty="0" smtClean="0">
                <a:solidFill>
                  <a:schemeClr val="tx1"/>
                </a:solidFill>
              </a:rPr>
              <a:t> </a:t>
            </a:r>
            <a:r>
              <a:rPr lang="pl-PL" altLang="pl-PL" sz="1400" dirty="0" smtClean="0">
                <a:solidFill>
                  <a:schemeClr val="tx1"/>
                </a:solidFill>
              </a:rPr>
              <a:t>z dnia 7 stycznia 2016 r. w sprawie wprowadzenia w 2016 r. na terytorium Rzeczypospolitej Polskiej „Programu mającego na celu wczesne wykrycie zakażeń wirusem wywołującym afrykański pomór świń i poszerzenie wiedzy na temat tej choroby oraz jej zwalczanie” </a:t>
            </a:r>
            <a:r>
              <a:rPr lang="pl-PL" altLang="pl-PL" sz="1400" b="1" dirty="0" smtClean="0">
                <a:solidFill>
                  <a:schemeClr val="tx1"/>
                </a:solidFill>
              </a:rPr>
              <a:t>(ostatnia zmiana Dz. U. z 2016 r. poz. 1364)</a:t>
            </a:r>
            <a:endParaRPr lang="pl-PL" sz="1400" b="1" dirty="0">
              <a:solidFill>
                <a:schemeClr val="tx1"/>
              </a:solidFill>
            </a:endParaRPr>
          </a:p>
        </p:txBody>
      </p:sp>
      <p:pic>
        <p:nvPicPr>
          <p:cNvPr id="7" name="Picture 3" descr="C:\Documents and Settings\wet\Pulpit\CRSS\grafiki do prezentacji\paragraf EU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481" y="1130487"/>
            <a:ext cx="1060537" cy="104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4930" name="AutoShape 2" descr="Znalezione obrazy dla zapytania eur-lex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4932" name="AutoShape 4" descr="Znalezione obrazy dla zapytania eur-lex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4934" name="AutoShape 6" descr="Znalezione obrazy dla zapytania eur-lex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Zwalczanie ASF – ustawa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4339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74725"/>
            <a:ext cx="8229600" cy="5151438"/>
          </a:xfrm>
        </p:spPr>
        <p:txBody>
          <a:bodyPr/>
          <a:lstStyle/>
          <a:p>
            <a:endParaRPr lang="pl-PL" altLang="pl-PL" sz="2400" smtClean="0"/>
          </a:p>
          <a:p>
            <a:endParaRPr lang="pl-PL" altLang="pl-PL" sz="2400" smtClean="0"/>
          </a:p>
          <a:p>
            <a:endParaRPr lang="pl-PL" altLang="pl-PL" sz="2400" smtClean="0"/>
          </a:p>
          <a:p>
            <a:pPr algn="ctr">
              <a:buFont typeface="Arial" charset="0"/>
              <a:buNone/>
            </a:pPr>
            <a:r>
              <a:rPr lang="pl-PL" altLang="pl-PL" sz="2400" b="1" smtClean="0">
                <a:solidFill>
                  <a:srgbClr val="FF0000"/>
                </a:solidFill>
              </a:rPr>
              <a:t> </a:t>
            </a:r>
            <a:r>
              <a:rPr lang="pl-PL" altLang="pl-PL" sz="2400" b="1" smtClean="0"/>
              <a:t>Ustawa z dnia 11 marca 2004 r. o ochronie zdrowia zwierząt oraz zwalczaniu chorób zakaźnych zwierząt</a:t>
            </a:r>
          </a:p>
          <a:p>
            <a:endParaRPr lang="pl-PL" altLang="pl-PL" sz="1400" smtClean="0"/>
          </a:p>
          <a:p>
            <a:pPr algn="ctr">
              <a:buFont typeface="Arial" charset="0"/>
              <a:buNone/>
            </a:pPr>
            <a:r>
              <a:rPr lang="pl-PL" altLang="pl-PL" sz="2400" b="1" smtClean="0"/>
              <a:t>     </a:t>
            </a:r>
            <a:endParaRPr lang="pl-PL" altLang="pl-PL" sz="1400" smtClean="0"/>
          </a:p>
          <a:p>
            <a:pPr algn="ctr">
              <a:buFont typeface="Arial" charset="0"/>
              <a:buNone/>
            </a:pPr>
            <a:r>
              <a:rPr lang="pl-PL" altLang="pl-PL" sz="2400" b="1" smtClean="0"/>
              <a:t>Rozdział 8</a:t>
            </a:r>
            <a:r>
              <a:rPr lang="pl-PL" altLang="pl-PL" sz="2400" smtClean="0"/>
              <a:t> </a:t>
            </a:r>
          </a:p>
          <a:p>
            <a:pPr algn="ctr">
              <a:buFont typeface="Arial" charset="0"/>
              <a:buNone/>
            </a:pPr>
            <a:r>
              <a:rPr lang="pl-PL" altLang="pl-PL" sz="2400" smtClean="0"/>
              <a:t>– ogólne zasady zwalczania chorób zakaźnych zwierząt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Zwalczanie ASF – ustawa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36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179513"/>
            <a:ext cx="8229600" cy="494665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pl-PL" altLang="pl-PL" sz="2400" dirty="0" smtClean="0"/>
              <a:t> </a:t>
            </a:r>
            <a:r>
              <a:rPr lang="pl-PL" altLang="pl-PL" sz="2000" b="1" dirty="0" smtClean="0"/>
              <a:t>art. 42 Obowiązki posiadaczy zwierząt w przypadku </a:t>
            </a:r>
            <a:r>
              <a:rPr lang="pl-PL" altLang="pl-PL" sz="2000" b="1" u="sng" dirty="0" smtClean="0"/>
              <a:t>podejrzenia wystąpienia choroby zakaźnej zwierząt</a:t>
            </a:r>
          </a:p>
          <a:p>
            <a:pPr algn="ctr">
              <a:buFont typeface="Arial" charset="0"/>
              <a:buNone/>
            </a:pPr>
            <a:endParaRPr lang="pl-PL" altLang="pl-PL" sz="900" b="1" dirty="0" smtClean="0"/>
          </a:p>
          <a:p>
            <a:r>
              <a:rPr lang="pl-PL" altLang="pl-PL" sz="2000" b="1" dirty="0" smtClean="0">
                <a:solidFill>
                  <a:srgbClr val="FF0000"/>
                </a:solidFill>
              </a:rPr>
              <a:t>niezwłoczne zawiadomienie </a:t>
            </a:r>
            <a:r>
              <a:rPr lang="pl-PL" altLang="pl-PL" sz="2000" dirty="0" smtClean="0"/>
              <a:t>organu IW, lecznicy dla zwierząt lub władz samorządowych (wójt, burmistrz, prezydent miasta)</a:t>
            </a:r>
          </a:p>
          <a:p>
            <a:r>
              <a:rPr lang="pl-PL" altLang="pl-PL" sz="2000" b="1" dirty="0" smtClean="0">
                <a:solidFill>
                  <a:srgbClr val="FF0000"/>
                </a:solidFill>
              </a:rPr>
              <a:t>pozostawienie zwierząt w gospodarstwie</a:t>
            </a:r>
            <a:r>
              <a:rPr lang="pl-PL" altLang="pl-PL" sz="2000" dirty="0" smtClean="0"/>
              <a:t>, niewprowadzanie kolejnych zwierząt do gospodarstwa;</a:t>
            </a:r>
          </a:p>
          <a:p>
            <a:r>
              <a:rPr lang="pl-PL" altLang="pl-PL" sz="2000" b="1" dirty="0" smtClean="0">
                <a:solidFill>
                  <a:srgbClr val="FF0000"/>
                </a:solidFill>
              </a:rPr>
              <a:t>uniemożliwienie osobom postronnym dostępu do zwierząt</a:t>
            </a:r>
            <a:r>
              <a:rPr lang="pl-PL" altLang="pl-PL" sz="2000" dirty="0" smtClean="0"/>
              <a:t>;</a:t>
            </a:r>
          </a:p>
          <a:p>
            <a:r>
              <a:rPr lang="pl-PL" altLang="pl-PL" sz="2000" b="1" dirty="0" smtClean="0">
                <a:solidFill>
                  <a:srgbClr val="FF0000"/>
                </a:solidFill>
              </a:rPr>
              <a:t>niewywożenie (niewynoszenie, niezbywanie)</a:t>
            </a:r>
            <a:r>
              <a:rPr lang="pl-PL" altLang="pl-PL" sz="2000" dirty="0" smtClean="0"/>
              <a:t> sprzętu oraz innych materiałów (mięsa, pasz, wody, ściółki, nawozów) i przedmiotów z gospodarstwa;</a:t>
            </a:r>
          </a:p>
          <a:p>
            <a:r>
              <a:rPr lang="pl-PL" altLang="pl-PL" sz="2000" dirty="0" smtClean="0"/>
              <a:t>udostępnienie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zwierząt/zwłok zwierząt do badania </a:t>
            </a:r>
            <a:r>
              <a:rPr lang="pl-PL" altLang="pl-PL" sz="2000" dirty="0" smtClean="0"/>
              <a:t>IW;</a:t>
            </a:r>
          </a:p>
          <a:p>
            <a:r>
              <a:rPr lang="pl-PL" altLang="pl-PL" sz="2000" b="1" dirty="0" smtClean="0">
                <a:solidFill>
                  <a:srgbClr val="FF0000"/>
                </a:solidFill>
              </a:rPr>
              <a:t>udzielanie IW niezbędnych informacji i wyjaśnień</a:t>
            </a:r>
            <a:r>
              <a:rPr lang="pl-PL" altLang="pl-PL" sz="2000" dirty="0" smtClean="0"/>
              <a:t>, które mogą przyczynić się do wykrycia zakażenia, jego źródeł i zapobiec szerzeniu się choroby.</a:t>
            </a:r>
          </a:p>
          <a:p>
            <a:endParaRPr lang="pl-PL" altLang="pl-PL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Zwalczanie ASF – ustawa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6387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046163"/>
            <a:ext cx="8229600" cy="508000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pl-PL" altLang="pl-PL" sz="2400" dirty="0" smtClean="0"/>
              <a:t>Art. 42, ust. 6-11 czynności PLW w gospodarstwie po otrzymaniu zawiadomienia</a:t>
            </a:r>
          </a:p>
          <a:p>
            <a:pPr algn="ctr"/>
            <a:r>
              <a:rPr lang="pl-PL" altLang="pl-PL" sz="2400" dirty="0" smtClean="0"/>
              <a:t> </a:t>
            </a:r>
            <a:r>
              <a:rPr lang="pl-PL" altLang="pl-PL" sz="2000" dirty="0" smtClean="0"/>
              <a:t>nakazuje posiadaczowi dokonanie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spisu zwierząt</a:t>
            </a:r>
            <a:r>
              <a:rPr lang="pl-PL" altLang="pl-PL" sz="2000" dirty="0" smtClean="0"/>
              <a:t> i/lub ich zwłok;</a:t>
            </a:r>
          </a:p>
          <a:p>
            <a:pPr algn="ctr"/>
            <a:r>
              <a:rPr lang="pl-PL" altLang="pl-PL" sz="2000" dirty="0" smtClean="0"/>
              <a:t>ustala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stan ilościowy produktów </a:t>
            </a:r>
            <a:r>
              <a:rPr lang="pl-PL" altLang="pl-PL" sz="2000" dirty="0" smtClean="0"/>
              <a:t>w gospodarstwie (mięsa, produktów pochodzenia zwierzęcego), pasz, ściółki, nawozów i innych przedmiotów;</a:t>
            </a:r>
          </a:p>
          <a:p>
            <a:pPr algn="ctr"/>
            <a:r>
              <a:rPr lang="pl-PL" altLang="pl-PL" sz="2000" dirty="0" smtClean="0"/>
              <a:t>przeprowadza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dochodzenie epizootyczne</a:t>
            </a:r>
            <a:r>
              <a:rPr lang="pl-PL" altLang="pl-PL" sz="2000" dirty="0" smtClean="0"/>
              <a:t>;</a:t>
            </a:r>
          </a:p>
          <a:p>
            <a:pPr algn="ctr"/>
            <a:r>
              <a:rPr lang="pl-PL" altLang="pl-PL" sz="2000" dirty="0" smtClean="0"/>
              <a:t>przeprowadza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badanie kliniczne</a:t>
            </a:r>
            <a:r>
              <a:rPr lang="pl-PL" altLang="pl-PL" sz="2000" dirty="0" smtClean="0"/>
              <a:t> zwierząt;</a:t>
            </a:r>
          </a:p>
          <a:p>
            <a:pPr algn="ctr"/>
            <a:r>
              <a:rPr lang="pl-PL" altLang="pl-PL" sz="2000" dirty="0" smtClean="0"/>
              <a:t>pobiera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próbki do badań laboratoryjnych </a:t>
            </a:r>
            <a:r>
              <a:rPr lang="pl-PL" altLang="pl-PL" sz="2000" dirty="0" smtClean="0"/>
              <a:t>i wysyła je do laboratorium diagnostycznego.</a:t>
            </a:r>
          </a:p>
          <a:p>
            <a:pPr algn="ctr"/>
            <a:r>
              <a:rPr lang="pl-PL" altLang="pl-PL" sz="2000" dirty="0" smtClean="0"/>
              <a:t>w przypadku uzasadnionego podejrzenia choroby lub jej stwierdzenia – stosuje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środki przewidziane do zwalczania danej choroby </a:t>
            </a:r>
            <a:r>
              <a:rPr lang="pl-PL" altLang="pl-PL" sz="2000" dirty="0" smtClean="0"/>
              <a:t>(rozporządzenie w sprawie zwalczania ASF).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Zwalczanie ASF – ustawa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7411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38213"/>
            <a:ext cx="8229600" cy="518795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pl-PL" altLang="pl-PL" sz="2400" b="1" dirty="0" smtClean="0">
                <a:solidFill>
                  <a:srgbClr val="FF0000"/>
                </a:solidFill>
              </a:rPr>
              <a:t>Art. 44 </a:t>
            </a:r>
            <a:r>
              <a:rPr lang="pl-PL" altLang="pl-PL" sz="2400" dirty="0" smtClean="0"/>
              <a:t>– nakazy i zakazy, które mogą być wydawane przez PLW </a:t>
            </a:r>
            <a:br>
              <a:rPr lang="pl-PL" altLang="pl-PL" sz="2400" dirty="0" smtClean="0"/>
            </a:br>
            <a:r>
              <a:rPr lang="pl-PL" altLang="pl-PL" sz="2400" dirty="0" smtClean="0"/>
              <a:t>w celu zwalczania chorób zakaźnych zwierząt lub w przypadku zagrożenia ich wystąpienia </a:t>
            </a:r>
            <a:r>
              <a:rPr lang="pl-PL" altLang="pl-PL" sz="2400" b="1" dirty="0" smtClean="0"/>
              <a:t>w drodze decyzji administracyjnej </a:t>
            </a:r>
            <a:r>
              <a:rPr lang="pl-PL" altLang="pl-PL" sz="2400" dirty="0" smtClean="0"/>
              <a:t>(rygor natychmiastowej wykonalności);</a:t>
            </a:r>
          </a:p>
          <a:p>
            <a:pPr algn="ctr">
              <a:buFont typeface="Arial" charset="0"/>
              <a:buNone/>
            </a:pPr>
            <a:r>
              <a:rPr lang="pl-PL" altLang="pl-PL" sz="2400" b="1" dirty="0" smtClean="0">
                <a:solidFill>
                  <a:srgbClr val="FF0000"/>
                </a:solidFill>
              </a:rPr>
              <a:t>Art. 45 </a:t>
            </a:r>
            <a:r>
              <a:rPr lang="pl-PL" altLang="pl-PL" sz="2400" dirty="0" smtClean="0"/>
              <a:t>– nakazy i zakazy, które mogą zostać wprowadzone na danym obszarze w drodze aktu prawa miejscowego w przypadku zagrożenia wystąpienia lub wystąpienia choroby zakaźnej zwierząt podlegającej obowiązkowi zwalczania – </a:t>
            </a:r>
            <a:r>
              <a:rPr lang="pl-PL" altLang="pl-PL" sz="2400" b="1" dirty="0" smtClean="0"/>
              <a:t>rozporządzenie PLW</a:t>
            </a:r>
          </a:p>
          <a:p>
            <a:pPr algn="ctr">
              <a:buFont typeface="Arial" charset="0"/>
              <a:buNone/>
            </a:pPr>
            <a:r>
              <a:rPr lang="pl-PL" altLang="pl-PL" sz="2400" b="1" dirty="0" smtClean="0">
                <a:solidFill>
                  <a:srgbClr val="FF0000"/>
                </a:solidFill>
              </a:rPr>
              <a:t>Art. 46, ust. 3 </a:t>
            </a:r>
            <a:r>
              <a:rPr lang="pl-PL" altLang="pl-PL" sz="2400" dirty="0" smtClean="0"/>
              <a:t>- nakazy i zakazy, które mogą zostać wprowadzone na danym obszarze w drodze aktu prawa miejscowego w przypadku zagrożenia wystąpienia lub wystąpienia choroby zakaźnej zwierząt podlegającej obowiązkowi zwalczania – </a:t>
            </a:r>
            <a:r>
              <a:rPr lang="pl-PL" altLang="pl-PL" sz="2400" b="1" dirty="0" smtClean="0"/>
              <a:t>rozporządzenie wojewody (wydawane i uchylane na wniosek WLW)</a:t>
            </a:r>
            <a:endParaRPr lang="pl-PL" altLang="pl-PL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Zwalczanie ASF – ustawa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8435" name="Symbol zastępczy zawartości 2"/>
          <p:cNvSpPr>
            <a:spLocks noGrp="1"/>
          </p:cNvSpPr>
          <p:nvPr>
            <p:ph idx="1"/>
          </p:nvPr>
        </p:nvSpPr>
        <p:spPr>
          <a:xfrm>
            <a:off x="457200" y="884423"/>
            <a:ext cx="8229600" cy="5187950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pl-PL" altLang="pl-PL" sz="1100" b="1" u="sng" dirty="0" smtClean="0"/>
          </a:p>
          <a:p>
            <a:pPr algn="ctr">
              <a:buFont typeface="Arial" charset="0"/>
              <a:buNone/>
            </a:pPr>
            <a:r>
              <a:rPr lang="pl-PL" altLang="pl-PL" sz="2400" b="1" u="sng" dirty="0" smtClean="0"/>
              <a:t>Odszkodowania – art. 49</a:t>
            </a:r>
          </a:p>
          <a:p>
            <a:pPr algn="ctr">
              <a:buFont typeface="Arial" charset="0"/>
              <a:buNone/>
            </a:pPr>
            <a:endParaRPr lang="pl-PL" altLang="pl-PL" sz="800" b="1" u="sng" dirty="0" smtClean="0"/>
          </a:p>
          <a:p>
            <a:pPr defTabSz="914400"/>
            <a:r>
              <a:rPr lang="pl-PL" sz="2000" dirty="0" smtClean="0"/>
              <a:t>Z</a:t>
            </a:r>
            <a:r>
              <a:rPr lang="pl-PL" sz="2000" dirty="0" smtClean="0">
                <a:solidFill>
                  <a:schemeClr val="tx1"/>
                </a:solidFill>
              </a:rPr>
              <a:t>a </a:t>
            </a:r>
            <a:r>
              <a:rPr lang="pl-PL" sz="2000" b="1" dirty="0" smtClean="0">
                <a:solidFill>
                  <a:srgbClr val="FF0000"/>
                </a:solidFill>
              </a:rPr>
              <a:t>świnie zabite lub ubite z nakazu </a:t>
            </a:r>
            <a:r>
              <a:rPr lang="pl-PL" sz="2000" dirty="0" smtClean="0">
                <a:solidFill>
                  <a:schemeClr val="tx1"/>
                </a:solidFill>
              </a:rPr>
              <a:t>organów Inspekcji Weterynaryjnej albo za takie zwierzęta </a:t>
            </a:r>
            <a:r>
              <a:rPr lang="pl-PL" sz="2000" dirty="0" err="1" smtClean="0">
                <a:solidFill>
                  <a:schemeClr val="tx1"/>
                </a:solidFill>
              </a:rPr>
              <a:t>padłe</a:t>
            </a:r>
            <a:r>
              <a:rPr lang="pl-PL" sz="2000" dirty="0" smtClean="0">
                <a:solidFill>
                  <a:schemeClr val="tx1"/>
                </a:solidFill>
              </a:rPr>
              <a:t> w wyniku zastosowania zabiegów nakazanych przez te organy przy zwalczaniu chorób zakaźnych zwierząt</a:t>
            </a:r>
          </a:p>
          <a:p>
            <a:pPr defTabSz="914400"/>
            <a:r>
              <a:rPr lang="pl-PL" altLang="pl-PL" sz="2000" dirty="0" smtClean="0"/>
              <a:t>Odszkodowanie przysługuje w wysokości wartości rynkowej zwierzęcia.</a:t>
            </a:r>
          </a:p>
          <a:p>
            <a:pPr defTabSz="914400"/>
            <a:r>
              <a:rPr lang="pl-PL" altLang="pl-PL" sz="2000" dirty="0" smtClean="0"/>
              <a:t>Wartość rynkową określa się na podstawie średniej z 3 kwot oszacowania przyjętych przez powiatowego lekarza weterynarii oraz dwóch rzeczoznawców wyznaczonych przez tego lekarza z prowadzonej przez niego listy rzeczoznawców </a:t>
            </a:r>
            <a:br>
              <a:rPr lang="pl-PL" altLang="pl-PL" sz="2000" dirty="0" smtClean="0"/>
            </a:br>
            <a:r>
              <a:rPr lang="pl-PL" altLang="pl-PL" sz="2000" dirty="0" smtClean="0"/>
              <a:t>(rozporządzenie </a:t>
            </a:r>
            <a:r>
              <a:rPr lang="pl-PL" altLang="pl-PL" sz="2000" dirty="0" err="1" smtClean="0"/>
              <a:t>MRiRW</a:t>
            </a:r>
            <a:r>
              <a:rPr lang="pl-PL" altLang="pl-PL" sz="2000" dirty="0" smtClean="0"/>
              <a:t> w sprawie rzeczoznawców </a:t>
            </a:r>
            <a:br>
              <a:rPr lang="pl-PL" altLang="pl-PL" sz="2000" dirty="0" smtClean="0"/>
            </a:br>
            <a:r>
              <a:rPr lang="pl-PL" altLang="pl-PL" sz="2000" dirty="0" smtClean="0"/>
              <a:t>wyznaczonych przez powiatowego lekarza weterynarii </a:t>
            </a:r>
            <a:br>
              <a:rPr lang="pl-PL" altLang="pl-PL" sz="2000" dirty="0" smtClean="0"/>
            </a:br>
            <a:r>
              <a:rPr lang="pl-PL" altLang="pl-PL" sz="2000" dirty="0" smtClean="0"/>
              <a:t>do przeprowadzania szacowania).</a:t>
            </a:r>
          </a:p>
          <a:p>
            <a:pPr algn="ctr">
              <a:buFont typeface="Arial" charset="0"/>
              <a:buNone/>
            </a:pPr>
            <a:endParaRPr lang="pl-PL" altLang="pl-PL" sz="2000" dirty="0" smtClean="0"/>
          </a:p>
        </p:txBody>
      </p:sp>
      <p:pic>
        <p:nvPicPr>
          <p:cNvPr id="4" name="Picture 2" descr="C:\Documents and Settings\wet\Ustawienia lokalne\Temporary Internet Files\Content.IE5\WCDX9IBY\MC90043547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19818" y="5599457"/>
            <a:ext cx="1265595" cy="8640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Zwalczanie ASF – ustawa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9459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38213"/>
            <a:ext cx="8229600" cy="5187950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pl-PL" altLang="pl-PL" sz="2400" b="1" u="sng" smtClean="0"/>
          </a:p>
          <a:p>
            <a:pPr algn="ctr">
              <a:buFont typeface="Arial" charset="0"/>
              <a:buNone/>
            </a:pPr>
            <a:r>
              <a:rPr lang="pl-PL" altLang="pl-PL" sz="2400" b="1" u="sng" smtClean="0"/>
              <a:t>Odszkodowania – art. 49</a:t>
            </a:r>
          </a:p>
          <a:p>
            <a:pPr algn="ctr">
              <a:buFont typeface="Arial" charset="0"/>
              <a:buNone/>
            </a:pPr>
            <a:endParaRPr lang="pl-PL" altLang="pl-PL" sz="2400" b="1" u="sng" smtClean="0"/>
          </a:p>
          <a:p>
            <a:pPr algn="ctr">
              <a:buFont typeface="Arial" charset="0"/>
              <a:buNone/>
            </a:pPr>
            <a:r>
              <a:rPr lang="pl-PL" altLang="pl-PL" sz="2000" smtClean="0"/>
              <a:t>W przypadku zwierząt poddanych ubojowi, których mięso jest zdatne do spożycia przez ludzi, odszkodowanie pomniejsza się o kwoty uzyskane ze sprzedaży mięsa i ubocznych produktów pochodzenia zwierzęcego.</a:t>
            </a:r>
          </a:p>
          <a:p>
            <a:pPr algn="ctr">
              <a:buFont typeface="Arial" charset="0"/>
              <a:buNone/>
            </a:pPr>
            <a:endParaRPr lang="pl-PL" altLang="pl-PL" sz="2000" smtClean="0"/>
          </a:p>
          <a:p>
            <a:pPr algn="ctr">
              <a:buFont typeface="Arial" charset="0"/>
              <a:buNone/>
            </a:pPr>
            <a:r>
              <a:rPr lang="pl-PL" altLang="pl-PL" sz="2000" smtClean="0"/>
              <a:t>Odszkodowanie przysługuje również za zniszczone z nakazu organu IW przy zwalczaniu chorób zakaźnych: produkty pochodzenia zwierzęcego, pasze oraz sprzęt, który nie może być poddany odkażeniu.</a:t>
            </a:r>
          </a:p>
          <a:p>
            <a:pPr algn="ctr">
              <a:buFont typeface="Arial" charset="0"/>
              <a:buNone/>
            </a:pPr>
            <a:endParaRPr lang="pl-PL" altLang="pl-PL" sz="2000" smtClean="0"/>
          </a:p>
          <a:p>
            <a:pPr algn="ctr">
              <a:buFont typeface="Arial" charset="0"/>
              <a:buNone/>
            </a:pPr>
            <a:r>
              <a:rPr lang="pl-PL" altLang="pl-PL" sz="2000" smtClean="0"/>
              <a:t>     </a:t>
            </a:r>
            <a:endParaRPr lang="pl-PL" altLang="pl-PL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Zwalczanie ASF – ustawa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048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38213"/>
            <a:ext cx="8229600" cy="5187950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pl-PL" altLang="pl-PL" sz="2400" b="1" u="sng" dirty="0" smtClean="0">
              <a:solidFill>
                <a:srgbClr val="FF0000"/>
              </a:solidFill>
            </a:endParaRPr>
          </a:p>
          <a:p>
            <a:pPr algn="ctr">
              <a:buFont typeface="Arial" charset="0"/>
              <a:buNone/>
            </a:pPr>
            <a:r>
              <a:rPr lang="pl-PL" altLang="pl-PL" sz="2400" b="1" u="sng" dirty="0" smtClean="0">
                <a:solidFill>
                  <a:srgbClr val="FF0000"/>
                </a:solidFill>
              </a:rPr>
              <a:t>Odszkodowanie nie przysługuje:</a:t>
            </a:r>
          </a:p>
          <a:p>
            <a:pPr algn="ctr">
              <a:buFont typeface="Arial" charset="0"/>
              <a:buNone/>
            </a:pPr>
            <a:endParaRPr lang="pl-PL" altLang="pl-PL" sz="800" b="1" u="sng" dirty="0" smtClean="0">
              <a:solidFill>
                <a:srgbClr val="FF0000"/>
              </a:solidFill>
            </a:endParaRPr>
          </a:p>
          <a:p>
            <a:r>
              <a:rPr lang="pl-PL" altLang="pl-PL" sz="2000" dirty="0" smtClean="0"/>
              <a:t>jeśli posiadacz świń nie zastosował się do obowiązków określonych w przepisach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o identyfikacji i rejestracji zwierząt </a:t>
            </a:r>
            <a:r>
              <a:rPr lang="pl-PL" altLang="pl-PL" sz="2000" dirty="0" smtClean="0"/>
              <a:t>(zgłoszenie siedziby stada, oznakowanie świń, zgłoszenia zdarzeń w siedzibie stada do </a:t>
            </a:r>
            <a:r>
              <a:rPr lang="pl-PL" altLang="pl-PL" sz="2000" dirty="0" err="1" smtClean="0"/>
              <a:t>ARiMR</a:t>
            </a:r>
            <a:r>
              <a:rPr lang="pl-PL" altLang="pl-PL" sz="2000" dirty="0" smtClean="0"/>
              <a:t> w określonym terminie, księga rejestracji świń);</a:t>
            </a:r>
          </a:p>
          <a:p>
            <a:r>
              <a:rPr lang="pl-PL" altLang="pl-PL" sz="2000" dirty="0" smtClean="0"/>
              <a:t>jeśli posiadacz świń </a:t>
            </a:r>
            <a:r>
              <a:rPr lang="pl-PL" altLang="pl-PL" sz="2000" b="1" u="sng" dirty="0" smtClean="0"/>
              <a:t>nie zastosował się do</a:t>
            </a:r>
            <a:r>
              <a:rPr lang="pl-PL" altLang="pl-PL" sz="2000" dirty="0" smtClean="0"/>
              <a:t>:</a:t>
            </a:r>
          </a:p>
          <a:p>
            <a:pPr>
              <a:buFont typeface="Arial" charset="0"/>
              <a:buNone/>
            </a:pPr>
            <a:r>
              <a:rPr lang="pl-PL" altLang="pl-PL" sz="2000" dirty="0" smtClean="0"/>
              <a:t>     -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obowiązku zgłoszenia podejrzenia choroby </a:t>
            </a:r>
            <a:r>
              <a:rPr lang="pl-PL" altLang="pl-PL" sz="2000" dirty="0" smtClean="0"/>
              <a:t>do PLW lub innych osób lub instytucji wymienionych w ustawie;</a:t>
            </a:r>
          </a:p>
          <a:p>
            <a:pPr>
              <a:buFont typeface="Arial" charset="0"/>
              <a:buNone/>
            </a:pPr>
            <a:r>
              <a:rPr lang="pl-PL" altLang="pl-PL" sz="2000" dirty="0" smtClean="0"/>
              <a:t>     -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zakazów i nakazów </a:t>
            </a:r>
            <a:r>
              <a:rPr lang="pl-PL" altLang="pl-PL" sz="2000" dirty="0" smtClean="0"/>
              <a:t>wydanych w drodze decyzji PLW, rozporządzenia PLW, rozporządzenia wojewody lub rozporządzenia </a:t>
            </a:r>
            <a:r>
              <a:rPr lang="pl-PL" altLang="pl-PL" sz="2000" dirty="0" err="1" smtClean="0"/>
              <a:t>MRiRW</a:t>
            </a:r>
            <a:r>
              <a:rPr lang="pl-PL" altLang="pl-PL" sz="2000" dirty="0" smtClean="0"/>
              <a:t> wydanych w związku z wystąpieniem afrykańskiego pomoru świń;</a:t>
            </a:r>
          </a:p>
          <a:p>
            <a:endParaRPr lang="pl-PL" altLang="pl-PL" sz="2400" dirty="0" smtClean="0"/>
          </a:p>
          <a:p>
            <a:endParaRPr lang="pl-PL" altLang="pl-PL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Zwalczanie ASF – ustawa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1507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38213"/>
            <a:ext cx="8229600" cy="5187950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pl-PL" altLang="pl-PL" sz="2400" b="1" u="sng" dirty="0" smtClean="0">
              <a:solidFill>
                <a:srgbClr val="FF0000"/>
              </a:solidFill>
            </a:endParaRPr>
          </a:p>
          <a:p>
            <a:pPr algn="ctr">
              <a:buFont typeface="Arial" charset="0"/>
              <a:buNone/>
            </a:pPr>
            <a:r>
              <a:rPr lang="pl-PL" altLang="pl-PL" sz="2400" b="1" u="sng" dirty="0" smtClean="0">
                <a:solidFill>
                  <a:srgbClr val="FF0000"/>
                </a:solidFill>
              </a:rPr>
              <a:t>Odszkodowanie nie przysługuje:</a:t>
            </a:r>
          </a:p>
          <a:p>
            <a:pPr algn="ctr">
              <a:buFont typeface="Arial" charset="0"/>
              <a:buNone/>
            </a:pPr>
            <a:endParaRPr lang="pl-PL" altLang="pl-PL" sz="900" b="1" u="sng" dirty="0" smtClean="0">
              <a:solidFill>
                <a:srgbClr val="FF0000"/>
              </a:solidFill>
            </a:endParaRPr>
          </a:p>
          <a:p>
            <a:r>
              <a:rPr lang="pl-PL" altLang="pl-PL" sz="2000" dirty="0" smtClean="0"/>
              <a:t>jeśli posiadacz świń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wprowadził do swojego gospodarstwa świnię</a:t>
            </a:r>
            <a:r>
              <a:rPr lang="pl-PL" altLang="pl-PL" sz="2000" dirty="0" smtClean="0"/>
              <a:t>, o której wiedział, że jest chora, zakażona lub podejrzana o zakażenie lub chorobę, nieoznakowaną lub z naruszeniem przepisów w zakresie identyfikacji i rejestracji zwierząt;</a:t>
            </a:r>
          </a:p>
          <a:p>
            <a:r>
              <a:rPr lang="pl-PL" altLang="pl-PL" sz="2000" dirty="0" smtClean="0"/>
              <a:t>za zwierzęta i zniszczone produkty pochodzenia zwierzęcego, pasze i sprzęt, </a:t>
            </a:r>
            <a:r>
              <a:rPr lang="pl-PL" altLang="pl-PL" sz="2000" b="1" dirty="0" smtClean="0"/>
              <a:t>stanowiące własność</a:t>
            </a:r>
            <a:r>
              <a:rPr lang="pl-PL" altLang="pl-PL" sz="2000" dirty="0" smtClean="0"/>
              <a:t>: przewoźników świń, podmiotów organizujących targi, wystawy, pokazy i konkursy z udziałem świń, zakładów przetwarzających UPPZ lub produkty pochodne, podmiotów prowadzących obrót produktami pochodzenia zwierzęcego lub paszami, prowadzących ubój i produkcję mięsa, a także za zwierzęta i produkty, pasze i sprzęt przywiezione z naruszeniem przepisów obowiązujących w tym zakresie.</a:t>
            </a:r>
          </a:p>
          <a:p>
            <a:endParaRPr lang="pl-PL" altLang="pl-PL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Zwalczanie ASF – ustawa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6387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38213"/>
            <a:ext cx="8229600" cy="518795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pl-PL" altLang="pl-PL" sz="2400" smtClean="0"/>
              <a:t>Art. 54 – Plany gotowości</a:t>
            </a:r>
          </a:p>
          <a:p>
            <a:pPr algn="ctr">
              <a:buFont typeface="Arial" charset="0"/>
              <a:buNone/>
            </a:pPr>
            <a:r>
              <a:rPr lang="pl-PL" altLang="pl-PL" sz="2000" smtClean="0"/>
              <a:t>Powiatowy lekarz weterynarii, wojewódzki lekarz weterynarii i Główny Lekarz Weterynarii, w zakresie swojej właściwości, przygotowują i aktualizują plany gotowości zwalczania chorób zakaźnych zwierząt.</a:t>
            </a:r>
          </a:p>
          <a:p>
            <a:pPr>
              <a:buFont typeface="Arial" charset="0"/>
              <a:buNone/>
            </a:pPr>
            <a:r>
              <a:rPr lang="pl-PL" altLang="pl-PL" sz="2000" u="sng" smtClean="0"/>
              <a:t>Plany gotowości zawierają w szczególności:</a:t>
            </a:r>
          </a:p>
          <a:p>
            <a:r>
              <a:rPr lang="pl-PL" altLang="pl-PL" sz="2000" smtClean="0"/>
              <a:t>Wykaz aktów prawnych dotyczących zwalczania choroby;</a:t>
            </a:r>
          </a:p>
          <a:p>
            <a:r>
              <a:rPr lang="pl-PL" altLang="pl-PL" sz="2000" smtClean="0"/>
              <a:t>Opis choroby zakaźnej zwierząt;</a:t>
            </a:r>
          </a:p>
          <a:p>
            <a:r>
              <a:rPr lang="pl-PL" altLang="pl-PL" sz="2000" smtClean="0"/>
              <a:t>Określenie sposobu i źródeł finansowania  zwalczania chorób zakaźnych zwierząt;</a:t>
            </a:r>
          </a:p>
          <a:p>
            <a:r>
              <a:rPr lang="pl-PL" altLang="pl-PL" sz="2000" smtClean="0"/>
              <a:t>Określenie struktury i organizacji zespołów kryzysowych PLW, WLW i GLW;</a:t>
            </a:r>
          </a:p>
          <a:p>
            <a:r>
              <a:rPr lang="pl-PL" altLang="pl-PL" sz="2000" smtClean="0"/>
              <a:t>Określenie zadań dotyczących zwalczania choroby zakaźnej zwierząt oraz organów, jednostek organizacyjnych i innych podmiotów odpowiedzialnych za realizację tych zadań;</a:t>
            </a:r>
          </a:p>
          <a:p>
            <a:r>
              <a:rPr lang="pl-PL" altLang="pl-PL" sz="2000" smtClean="0"/>
              <a:t>Plany szkoleń pracowników IW oraz innych jednostek i podmiotów realizujących zadania;</a:t>
            </a:r>
          </a:p>
          <a:p>
            <a:r>
              <a:rPr lang="pl-PL" altLang="pl-PL" sz="2000" smtClean="0"/>
              <a:t>Opis sposobu i zakresu opracowania i przekazywania informacji.</a:t>
            </a:r>
          </a:p>
          <a:p>
            <a:endParaRPr lang="pl-PL" altLang="pl-PL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Zwalczanie ASF – ustawa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7411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38213"/>
            <a:ext cx="8229600" cy="518795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pl-PL" altLang="pl-PL" sz="2400" smtClean="0"/>
              <a:t>Art. 54 – Plany gotowości</a:t>
            </a:r>
          </a:p>
          <a:p>
            <a:pPr algn="ctr">
              <a:buFont typeface="Arial" charset="0"/>
              <a:buNone/>
            </a:pPr>
            <a:endParaRPr lang="pl-PL" altLang="pl-PL" sz="2000" smtClean="0"/>
          </a:p>
          <a:p>
            <a:pPr algn="just"/>
            <a:r>
              <a:rPr lang="pl-PL" altLang="pl-PL" sz="2000" smtClean="0"/>
              <a:t>Organy administracji rządowej i jednostki samorządu terytorialnego, podmioty sektora utylizacyjnego, podmioty produkujące produkty pochodzenia zwierzęcego oraz inne podmioty dysponujące środkami materiałowymi lub technicznymi, których udział jest niezbędny przy zwalczaniu chorób zakaźnych, współpracują z organami IW w zakresie opracowania i realizacji planów gotowości.</a:t>
            </a:r>
          </a:p>
          <a:p>
            <a:pPr algn="just"/>
            <a:r>
              <a:rPr lang="pl-PL" altLang="pl-PL" sz="2000" smtClean="0"/>
              <a:t>Działania w zakresie sporządzania, aktualizacji i realizacji planów gotowości PLW, WLW i GLW wykonują przy pomocy zespołów kryzysowych, w skład których wchodzą pracownicy IW oraz przedstawiciele powyższych organów i podmiotów.</a:t>
            </a:r>
          </a:p>
          <a:p>
            <a:pPr algn="just"/>
            <a:r>
              <a:rPr lang="pl-PL" altLang="pl-PL" sz="2000" smtClean="0"/>
              <a:t>Obsługę merytoryczną, organizacyjno-prawną i techniczną zespołów kryzysowych zapewnia odpowiednio PLW, WLW i GLW.</a:t>
            </a:r>
          </a:p>
          <a:p>
            <a:pPr algn="just">
              <a:buFont typeface="Arial" charset="0"/>
              <a:buNone/>
            </a:pPr>
            <a:endParaRPr lang="pl-PL" altLang="pl-PL" sz="2400" smtClean="0"/>
          </a:p>
          <a:p>
            <a:endParaRPr lang="pl-PL" altLang="pl-PL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Zwalczanie ASF – ustawa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8435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38213"/>
            <a:ext cx="8229600" cy="5187950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pl-PL" altLang="pl-PL" sz="2400" dirty="0" smtClean="0">
              <a:solidFill>
                <a:srgbClr val="00B050"/>
              </a:solidFill>
            </a:endParaRPr>
          </a:p>
          <a:p>
            <a:pPr algn="ctr">
              <a:buFont typeface="Arial" charset="0"/>
              <a:buNone/>
            </a:pPr>
            <a:r>
              <a:rPr lang="pl-PL" altLang="pl-PL" sz="2400" dirty="0" smtClean="0"/>
              <a:t>Plany gotowości</a:t>
            </a:r>
          </a:p>
          <a:p>
            <a:pPr algn="ctr">
              <a:buFont typeface="Arial" charset="0"/>
              <a:buNone/>
            </a:pPr>
            <a:endParaRPr lang="pl-PL" altLang="pl-PL" sz="2000" dirty="0" smtClean="0">
              <a:solidFill>
                <a:srgbClr val="00B050"/>
              </a:solidFill>
            </a:endParaRPr>
          </a:p>
          <a:p>
            <a:pPr algn="just"/>
            <a:r>
              <a:rPr lang="pl-PL" altLang="pl-PL" sz="2000" dirty="0" smtClean="0"/>
              <a:t>Plany gotowości zwalczania ASF są opracowane i stosowane na wszystkich szczeblach IW (ostatnia aktualizacja w styczniu 2014)</a:t>
            </a:r>
          </a:p>
          <a:p>
            <a:r>
              <a:rPr lang="pl-PL" altLang="pl-PL" sz="2000" dirty="0" smtClean="0"/>
              <a:t>Prace nad nową formułą planów gotowości rozpoczęto w 2012r. (również innych kilkunastu planów gotowości dla innych chorób zakaźnych zwierząt), jednakże z uwagi na sytuację epizootyczną prace musiały zostać  tymczasowo zawieszone.</a:t>
            </a:r>
          </a:p>
          <a:p>
            <a:r>
              <a:rPr lang="pl-PL" altLang="pl-PL" sz="2000" dirty="0" smtClean="0"/>
              <a:t>Propozycja nowej formuły planów gotowości – dokument główny oraz „suplementy” dotyczące poszczególnych jednostek chorobowych.</a:t>
            </a:r>
          </a:p>
          <a:p>
            <a:r>
              <a:rPr lang="pl-PL" altLang="pl-PL" sz="2000" dirty="0" smtClean="0"/>
              <a:t>Przedmiotowe projekty były prezentowane w ramach części wykładowej ćwiczeń symulacyjnych „LIBERO” w 2013 r. </a:t>
            </a:r>
          </a:p>
          <a:p>
            <a:endParaRPr lang="pl-PL" altLang="pl-PL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Rozporządzenie </a:t>
            </a:r>
            <a:r>
              <a:rPr lang="pl-PL" sz="3200" dirty="0" err="1" smtClean="0">
                <a:solidFill>
                  <a:schemeClr val="bg1"/>
                </a:solidFill>
                <a:latin typeface="+mn-lt"/>
              </a:rPr>
              <a:t>MRiRW</a:t>
            </a: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 w sprawie zwalczania afrykańskiego pomoru świń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560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38213"/>
            <a:ext cx="8229600" cy="5187950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pl-PL" altLang="pl-PL" sz="2400" b="1" dirty="0" smtClean="0"/>
          </a:p>
          <a:p>
            <a:pPr algn="ctr">
              <a:buFont typeface="Arial" charset="0"/>
              <a:buNone/>
            </a:pPr>
            <a:r>
              <a:rPr lang="pl-PL" altLang="pl-PL" sz="2400" b="1" dirty="0" smtClean="0"/>
              <a:t>Rozporządzenie określa:</a:t>
            </a:r>
          </a:p>
          <a:p>
            <a:pPr algn="ctr">
              <a:buFont typeface="Arial" charset="0"/>
              <a:buNone/>
            </a:pPr>
            <a:endParaRPr lang="pl-PL" altLang="pl-PL" sz="800" b="1" dirty="0" smtClean="0"/>
          </a:p>
          <a:p>
            <a:r>
              <a:rPr lang="pl-PL" altLang="pl-PL" sz="2400" dirty="0" smtClean="0"/>
              <a:t>Sposób i tryb postępowania </a:t>
            </a:r>
            <a:r>
              <a:rPr lang="pl-PL" altLang="pl-PL" sz="2400" b="1" dirty="0" smtClean="0">
                <a:solidFill>
                  <a:srgbClr val="FF0000"/>
                </a:solidFill>
              </a:rPr>
              <a:t>przy podejrzeniu oraz przy stwierdzeniu</a:t>
            </a:r>
            <a:r>
              <a:rPr lang="pl-PL" altLang="pl-PL" sz="2400" dirty="0" smtClean="0"/>
              <a:t> afrykańskiego pomoru świń;</a:t>
            </a:r>
          </a:p>
          <a:p>
            <a:r>
              <a:rPr lang="pl-PL" altLang="pl-PL" sz="2400" dirty="0" smtClean="0"/>
              <a:t>Sposób i warunki określania </a:t>
            </a:r>
            <a:r>
              <a:rPr lang="pl-PL" altLang="pl-PL" sz="2400" b="1" dirty="0" smtClean="0">
                <a:solidFill>
                  <a:srgbClr val="FF0000"/>
                </a:solidFill>
              </a:rPr>
              <a:t>obszaru zapowietrzonego, zagrożonego</a:t>
            </a:r>
            <a:r>
              <a:rPr lang="pl-PL" altLang="pl-PL" sz="2400" dirty="0" smtClean="0"/>
              <a:t>;</a:t>
            </a:r>
          </a:p>
          <a:p>
            <a:r>
              <a:rPr lang="pl-PL" altLang="pl-PL" sz="2400" b="1" dirty="0" smtClean="0">
                <a:solidFill>
                  <a:srgbClr val="FF0000"/>
                </a:solidFill>
              </a:rPr>
              <a:t>Środki</a:t>
            </a:r>
            <a:r>
              <a:rPr lang="pl-PL" altLang="pl-PL" sz="2400" dirty="0" smtClean="0"/>
              <a:t> stosowane w celu zwalczania choroby;</a:t>
            </a:r>
          </a:p>
          <a:p>
            <a:r>
              <a:rPr lang="pl-PL" altLang="pl-PL" sz="2400" dirty="0" smtClean="0"/>
              <a:t>Sposób </a:t>
            </a:r>
            <a:r>
              <a:rPr lang="pl-PL" altLang="pl-PL" sz="2400" b="1" dirty="0" smtClean="0">
                <a:solidFill>
                  <a:srgbClr val="FF0000"/>
                </a:solidFill>
              </a:rPr>
              <a:t>czyszczenia i odkażania</a:t>
            </a:r>
            <a:r>
              <a:rPr lang="pl-PL" altLang="pl-PL" sz="2400" dirty="0" smtClean="0"/>
              <a:t>;</a:t>
            </a:r>
          </a:p>
          <a:p>
            <a:r>
              <a:rPr lang="pl-PL" altLang="pl-PL" sz="2400" dirty="0" smtClean="0"/>
              <a:t>Warunki i sposób </a:t>
            </a:r>
            <a:r>
              <a:rPr lang="pl-PL" altLang="pl-PL" sz="2400" b="1" dirty="0" smtClean="0">
                <a:solidFill>
                  <a:srgbClr val="FF0000"/>
                </a:solidFill>
              </a:rPr>
              <a:t>ponownego umieszczania świń </a:t>
            </a:r>
            <a:r>
              <a:rPr lang="pl-PL" altLang="pl-PL" sz="2400" dirty="0" smtClean="0"/>
              <a:t/>
            </a:r>
            <a:br>
              <a:rPr lang="pl-PL" altLang="pl-PL" sz="2400" dirty="0" smtClean="0"/>
            </a:br>
            <a:r>
              <a:rPr lang="pl-PL" altLang="pl-PL" sz="2400" dirty="0" smtClean="0"/>
              <a:t>w gospodarstwie.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Rozporządzenie </a:t>
            </a:r>
            <a:r>
              <a:rPr lang="pl-PL" sz="3200" dirty="0" err="1" smtClean="0">
                <a:solidFill>
                  <a:schemeClr val="bg1"/>
                </a:solidFill>
                <a:latin typeface="+mn-lt"/>
              </a:rPr>
              <a:t>MRiRW</a:t>
            </a: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 w sprawie zwalczania afrykańskiego pomoru świń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6627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38213"/>
            <a:ext cx="8229600" cy="5187950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pl-PL" altLang="pl-PL" sz="2400" b="1" dirty="0" smtClean="0"/>
          </a:p>
          <a:p>
            <a:pPr algn="ctr">
              <a:buFont typeface="Arial" charset="0"/>
              <a:buNone/>
            </a:pPr>
            <a:r>
              <a:rPr lang="pl-PL" altLang="pl-PL" sz="2400" b="1" dirty="0" smtClean="0"/>
              <a:t>Podejrzenie choroby – PLW</a:t>
            </a:r>
          </a:p>
          <a:p>
            <a:pPr algn="ctr">
              <a:buFont typeface="Arial" charset="0"/>
              <a:buNone/>
            </a:pPr>
            <a:endParaRPr lang="pl-PL" altLang="pl-PL" sz="2400" b="1" dirty="0" smtClean="0"/>
          </a:p>
          <a:p>
            <a:pPr algn="ctr"/>
            <a:r>
              <a:rPr lang="pl-PL" altLang="pl-PL" sz="2400" u="sng" dirty="0" smtClean="0"/>
              <a:t>Pobiera próbki </a:t>
            </a:r>
            <a:r>
              <a:rPr lang="pl-PL" altLang="pl-PL" sz="2400" dirty="0" smtClean="0"/>
              <a:t>do badań laboratoryjnych;</a:t>
            </a:r>
          </a:p>
          <a:p>
            <a:pPr algn="ctr"/>
            <a:r>
              <a:rPr lang="pl-PL" altLang="pl-PL" sz="2400" dirty="0" smtClean="0"/>
              <a:t>Przeprowadza </a:t>
            </a:r>
            <a:r>
              <a:rPr lang="pl-PL" altLang="pl-PL" sz="2400" u="sng" dirty="0" smtClean="0"/>
              <a:t>dochodzenie epizootyczne </a:t>
            </a:r>
            <a:r>
              <a:rPr lang="pl-PL" altLang="pl-PL" sz="2400" dirty="0" smtClean="0"/>
              <a:t>(w tym ustalenie gospodarstw kontaktowych);</a:t>
            </a:r>
          </a:p>
          <a:p>
            <a:pPr algn="ctr"/>
            <a:r>
              <a:rPr lang="pl-PL" altLang="pl-PL" sz="2400" u="sng" dirty="0" smtClean="0"/>
              <a:t>Kontroluje oznakowanie świń i księgę rejestracji</a:t>
            </a:r>
            <a:r>
              <a:rPr lang="pl-PL" altLang="pl-PL" sz="2400" dirty="0" smtClean="0"/>
              <a:t>;</a:t>
            </a:r>
          </a:p>
          <a:p>
            <a:pPr algn="ctr"/>
            <a:r>
              <a:rPr lang="pl-PL" altLang="pl-PL" sz="2400" b="1" u="sng" dirty="0" smtClean="0">
                <a:solidFill>
                  <a:srgbClr val="FF0000"/>
                </a:solidFill>
              </a:rPr>
              <a:t>Zakazuje</a:t>
            </a:r>
            <a:r>
              <a:rPr lang="pl-PL" altLang="pl-PL" sz="2400" dirty="0" smtClean="0">
                <a:solidFill>
                  <a:srgbClr val="FF0000"/>
                </a:solidFill>
              </a:rPr>
              <a:t>:</a:t>
            </a:r>
            <a:r>
              <a:rPr lang="pl-PL" altLang="pl-PL" sz="2400" dirty="0" smtClean="0"/>
              <a:t> wyprowadzania świń z pomieszczeń, wprowadzania i wyprowadzania świń z gospodarstwa, wynoszenia i wywożenia z gospodarstwa w celu wprowadzenia do obrotu mięsa i produktów pozyskanych od świń oraz materiału biologicznego;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Rozporządzenie </a:t>
            </a:r>
            <a:r>
              <a:rPr lang="pl-PL" sz="3200" dirty="0" err="1" smtClean="0">
                <a:solidFill>
                  <a:schemeClr val="bg1"/>
                </a:solidFill>
                <a:latin typeface="+mn-lt"/>
              </a:rPr>
              <a:t>MRiRW</a:t>
            </a: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 w sprawie zwalczania afrykańskiego pomoru świń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7651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38213"/>
            <a:ext cx="8229600" cy="5187950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pl-PL" altLang="pl-PL" sz="2400" b="1" dirty="0" smtClean="0"/>
          </a:p>
          <a:p>
            <a:pPr algn="ctr">
              <a:buFont typeface="Arial" charset="0"/>
              <a:buNone/>
            </a:pPr>
            <a:r>
              <a:rPr lang="pl-PL" altLang="pl-PL" sz="2400" b="1" dirty="0" smtClean="0"/>
              <a:t>Podejrzenie choroby – PLW</a:t>
            </a:r>
          </a:p>
          <a:p>
            <a:pPr algn="ctr">
              <a:buFont typeface="Arial" charset="0"/>
              <a:buNone/>
            </a:pPr>
            <a:endParaRPr lang="pl-PL" altLang="pl-PL" sz="2400" b="1" dirty="0" smtClean="0"/>
          </a:p>
          <a:p>
            <a:pPr algn="ctr"/>
            <a:r>
              <a:rPr lang="pl-PL" altLang="pl-PL" sz="2400" b="1" u="sng" dirty="0" smtClean="0">
                <a:solidFill>
                  <a:srgbClr val="FF0000"/>
                </a:solidFill>
              </a:rPr>
              <a:t>Nakazuje</a:t>
            </a:r>
            <a:r>
              <a:rPr lang="pl-PL" altLang="pl-PL" sz="2400" b="1" dirty="0" smtClean="0">
                <a:solidFill>
                  <a:srgbClr val="FF0000"/>
                </a:solidFill>
              </a:rPr>
              <a:t>: </a:t>
            </a:r>
          </a:p>
          <a:p>
            <a:pPr algn="ctr">
              <a:buFont typeface="Wingdings" pitchFamily="2" charset="2"/>
              <a:buChar char="ü"/>
            </a:pPr>
            <a:r>
              <a:rPr lang="pl-PL" altLang="pl-PL" sz="2000" dirty="0" smtClean="0"/>
              <a:t>sporządzenie przez posiadacza </a:t>
            </a:r>
            <a:r>
              <a:rPr lang="pl-PL" altLang="pl-PL" sz="2000" u="sng" dirty="0" smtClean="0"/>
              <a:t>spisu świń </a:t>
            </a:r>
            <a:r>
              <a:rPr lang="pl-PL" altLang="pl-PL" sz="2000" dirty="0" smtClean="0"/>
              <a:t>z podziałem na kategorie produkcyjne, w tym określenie liczby świń </a:t>
            </a:r>
            <a:r>
              <a:rPr lang="pl-PL" altLang="pl-PL" sz="2000" dirty="0" err="1" smtClean="0"/>
              <a:t>padłych</a:t>
            </a:r>
            <a:r>
              <a:rPr lang="pl-PL" altLang="pl-PL" sz="2000" dirty="0" smtClean="0"/>
              <a:t> i urodzonych w okresie podejrzenia o chorobę </a:t>
            </a:r>
            <a:br>
              <a:rPr lang="pl-PL" altLang="pl-PL" sz="2000" dirty="0" smtClean="0"/>
            </a:br>
            <a:r>
              <a:rPr lang="pl-PL" altLang="pl-PL" sz="2000" dirty="0" smtClean="0"/>
              <a:t>i uaktualnianie spisu do dnia potwierdzenia lub wykluczenia choroby; </a:t>
            </a:r>
          </a:p>
          <a:p>
            <a:pPr algn="ctr">
              <a:buFont typeface="Wingdings" pitchFamily="2" charset="2"/>
              <a:buChar char="ü"/>
            </a:pPr>
            <a:r>
              <a:rPr lang="pl-PL" altLang="pl-PL" sz="2000" dirty="0" smtClean="0"/>
              <a:t>stosowanie </a:t>
            </a:r>
            <a:r>
              <a:rPr lang="pl-PL" altLang="pl-PL" sz="2000" u="sng" dirty="0" err="1" smtClean="0"/>
              <a:t>bioasekuracji</a:t>
            </a:r>
            <a:r>
              <a:rPr lang="pl-PL" altLang="pl-PL" sz="2000" dirty="0" smtClean="0"/>
              <a:t> (maty) przy wejściach </a:t>
            </a:r>
            <a:br>
              <a:rPr lang="pl-PL" altLang="pl-PL" sz="2000" dirty="0" smtClean="0"/>
            </a:br>
            <a:r>
              <a:rPr lang="pl-PL" altLang="pl-PL" sz="2000" dirty="0" smtClean="0"/>
              <a:t>i wyjściach z budynków inwentarskich i z gospodarstwa; </a:t>
            </a:r>
          </a:p>
          <a:p>
            <a:pPr algn="ctr">
              <a:buFont typeface="Wingdings" pitchFamily="2" charset="2"/>
              <a:buChar char="ü"/>
            </a:pPr>
            <a:r>
              <a:rPr lang="pl-PL" altLang="pl-PL" sz="2000" dirty="0" smtClean="0"/>
              <a:t>zachowanie niezbędnych </a:t>
            </a:r>
            <a:r>
              <a:rPr lang="pl-PL" altLang="pl-PL" sz="2000" u="sng" dirty="0" smtClean="0"/>
              <a:t>zasad higieny</a:t>
            </a:r>
            <a:r>
              <a:rPr lang="pl-PL" altLang="pl-PL" sz="2000" dirty="0" smtClean="0"/>
              <a:t>, w szczególności odkażanie rąk i obuwia przez osoby, które wchodzą lub wychodzą z gospodarstwa;</a:t>
            </a:r>
          </a:p>
          <a:p>
            <a:pPr algn="ctr">
              <a:buFont typeface="Wingdings" pitchFamily="2" charset="2"/>
              <a:buChar char="ü"/>
            </a:pPr>
            <a:r>
              <a:rPr lang="pl-PL" altLang="pl-PL" sz="2000" dirty="0" smtClean="0"/>
              <a:t> </a:t>
            </a:r>
            <a:r>
              <a:rPr lang="pl-PL" altLang="pl-PL" sz="2000" u="sng" dirty="0" smtClean="0"/>
              <a:t>czyszczenie i odkażenie środków transportu </a:t>
            </a:r>
            <a:r>
              <a:rPr lang="pl-PL" altLang="pl-PL" sz="2000" dirty="0" smtClean="0"/>
              <a:t>przed opuszczeniem gospodarstwa.</a:t>
            </a:r>
            <a:endParaRPr lang="pl-PL" altLang="pl-PL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Rozporządzenie </a:t>
            </a:r>
            <a:r>
              <a:rPr lang="pl-PL" sz="3200" dirty="0" err="1" smtClean="0">
                <a:solidFill>
                  <a:schemeClr val="bg1"/>
                </a:solidFill>
                <a:latin typeface="+mn-lt"/>
              </a:rPr>
              <a:t>MRiRW</a:t>
            </a: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 w sprawie zwalczania afrykańskiego pomoru świń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8675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38213"/>
            <a:ext cx="8229600" cy="5187950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pl-PL" altLang="pl-PL" sz="2400" b="1" dirty="0" smtClean="0"/>
          </a:p>
          <a:p>
            <a:pPr algn="ctr">
              <a:buFont typeface="Arial" charset="0"/>
              <a:buNone/>
            </a:pPr>
            <a:r>
              <a:rPr lang="pl-PL" altLang="pl-PL" sz="2400" b="1" dirty="0" smtClean="0"/>
              <a:t>Podejrzenie choroby – PLW</a:t>
            </a:r>
          </a:p>
          <a:p>
            <a:pPr algn="ctr">
              <a:buFont typeface="Arial" charset="0"/>
              <a:buNone/>
            </a:pPr>
            <a:endParaRPr lang="pl-PL" altLang="pl-PL" sz="2400" b="1" dirty="0" smtClean="0"/>
          </a:p>
          <a:p>
            <a:pPr algn="ctr">
              <a:buFont typeface="Arial" charset="0"/>
              <a:buNone/>
            </a:pPr>
            <a:r>
              <a:rPr lang="pl-PL" altLang="pl-PL" sz="2400" dirty="0" smtClean="0"/>
              <a:t>Jeżeli wymaga tego sytuacja epizootyczna, PLW </a:t>
            </a:r>
            <a:r>
              <a:rPr lang="pl-PL" altLang="pl-PL" sz="2400" b="1" dirty="0" smtClean="0">
                <a:solidFill>
                  <a:srgbClr val="FF0000"/>
                </a:solidFill>
              </a:rPr>
              <a:t>może zastosować w gospodarstwie, w którym podejrzewa się wystąpienie choroby, takie środki, jakie stosowane są w przypadku stwierdzenia choroby w gospodarstwie (w tym zabicie zwierząt).</a:t>
            </a:r>
            <a:r>
              <a:rPr lang="pl-PL" altLang="pl-PL" sz="2400" dirty="0" smtClean="0"/>
              <a:t> Może ograniczyć zastosowanie tych środków do części zwierząt, pod warunkiem, że były utrzymywane i karmione w sposób wykluczający kontakt </a:t>
            </a:r>
            <a:br>
              <a:rPr lang="pl-PL" altLang="pl-PL" sz="2400" dirty="0" smtClean="0"/>
            </a:br>
            <a:r>
              <a:rPr lang="pl-PL" altLang="pl-PL" sz="2400" dirty="0" smtClean="0"/>
              <a:t>z pozostałymi świniami w gospodarstwie.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Rozporządzenie </a:t>
            </a:r>
            <a:r>
              <a:rPr lang="pl-PL" sz="3200" dirty="0" err="1" smtClean="0">
                <a:solidFill>
                  <a:schemeClr val="bg1"/>
                </a:solidFill>
                <a:latin typeface="+mn-lt"/>
              </a:rPr>
              <a:t>MRiRW</a:t>
            </a: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 w sprawie zwalczania afrykańskiego pomoru świń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9699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106488"/>
            <a:ext cx="8229600" cy="5019675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pl-PL" altLang="pl-PL" sz="2400" b="1" dirty="0" smtClean="0"/>
              <a:t>Stwierdzenie choroby – PLW</a:t>
            </a:r>
          </a:p>
          <a:p>
            <a:r>
              <a:rPr lang="pl-PL" altLang="pl-PL" sz="2000" dirty="0" smtClean="0"/>
              <a:t>Wyznacza gospodarstwo jako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ognisko choroby</a:t>
            </a:r>
            <a:r>
              <a:rPr lang="pl-PL" altLang="pl-PL" sz="2000" dirty="0" smtClean="0"/>
              <a:t>;</a:t>
            </a:r>
          </a:p>
          <a:p>
            <a:r>
              <a:rPr lang="pl-PL" altLang="pl-PL" sz="2000" dirty="0" smtClean="0"/>
              <a:t>Wydaje zakazy i nakazy jak przy podejrzeniu choroby, z tym, że  zakaz wyprowadzania świń z gospodarstwa nie obejmuje ewentualnego wywozu świń bezpośrednio w celu zabicia, a ponadto:</a:t>
            </a:r>
          </a:p>
          <a:p>
            <a:r>
              <a:rPr lang="pl-PL" altLang="pl-PL" sz="2000" b="1" u="sng" dirty="0" smtClean="0">
                <a:solidFill>
                  <a:srgbClr val="FF0000"/>
                </a:solidFill>
              </a:rPr>
              <a:t>Nakazuje</a:t>
            </a:r>
            <a:r>
              <a:rPr lang="pl-PL" altLang="pl-PL" sz="2000" dirty="0" smtClean="0"/>
              <a:t> pod urzędowym nadzorem: </a:t>
            </a:r>
          </a:p>
          <a:p>
            <a:pPr>
              <a:buFont typeface="Wingdings" pitchFamily="2" charset="2"/>
              <a:buChar char="ü"/>
            </a:pPr>
            <a:r>
              <a:rPr lang="pl-PL" altLang="pl-PL" sz="2000" dirty="0" smtClean="0"/>
              <a:t>niezwłoczne </a:t>
            </a:r>
            <a:r>
              <a:rPr lang="pl-PL" altLang="pl-PL" sz="2000" u="sng" dirty="0" smtClean="0"/>
              <a:t>zabicie wszystkich świń w gospodarstwie</a:t>
            </a:r>
            <a:r>
              <a:rPr lang="pl-PL" altLang="pl-PL" sz="2000" dirty="0" smtClean="0"/>
              <a:t>;</a:t>
            </a:r>
          </a:p>
          <a:p>
            <a:pPr>
              <a:buFont typeface="Wingdings" pitchFamily="2" charset="2"/>
              <a:buChar char="ü"/>
            </a:pPr>
            <a:r>
              <a:rPr lang="pl-PL" altLang="pl-PL" sz="2000" dirty="0" smtClean="0"/>
              <a:t> </a:t>
            </a:r>
            <a:r>
              <a:rPr lang="pl-PL" altLang="pl-PL" sz="2000" u="sng" dirty="0" smtClean="0"/>
              <a:t>zniszczenie lub unieszkodliwienie</a:t>
            </a:r>
            <a:r>
              <a:rPr lang="pl-PL" altLang="pl-PL" sz="2000" dirty="0" smtClean="0"/>
              <a:t>: zwłok świń, produktów ubocznych pochodzenia zwierzęcego, które mogły zostać skażone, materiału biologicznego, mięsa, pasz, sprzętu, narzędzi i innych materiałów, substancji i przedmiotów, które mogły zostać skażone i nie mogą być skutecznie oczyszczone i odkażone;</a:t>
            </a:r>
          </a:p>
          <a:p>
            <a:pPr>
              <a:buFont typeface="Wingdings" pitchFamily="2" charset="2"/>
              <a:buChar char="ü"/>
            </a:pPr>
            <a:r>
              <a:rPr lang="pl-PL" altLang="pl-PL" sz="2000" dirty="0" smtClean="0"/>
              <a:t>po zabiciu świń – </a:t>
            </a:r>
            <a:r>
              <a:rPr lang="pl-PL" altLang="pl-PL" sz="2000" u="sng" dirty="0" smtClean="0"/>
              <a:t>oczyszczenie i odkażenie</a:t>
            </a:r>
            <a:r>
              <a:rPr lang="pl-PL" altLang="pl-PL" sz="2000" dirty="0" smtClean="0"/>
              <a:t> pomieszczeń dla zwierząt, środków transportu, sprzętu, materiałów, narzędzi, ściółki, obornika i gnojowicy, które mogły być skażone.</a:t>
            </a:r>
          </a:p>
          <a:p>
            <a:endParaRPr lang="pl-PL" altLang="pl-PL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Rozporządzenie </a:t>
            </a:r>
            <a:r>
              <a:rPr lang="pl-PL" sz="3200" dirty="0" err="1" smtClean="0">
                <a:solidFill>
                  <a:schemeClr val="bg1"/>
                </a:solidFill>
                <a:latin typeface="+mn-lt"/>
              </a:rPr>
              <a:t>MRiRW</a:t>
            </a: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 w sprawie zwalczania afrykańskiego pomoru świń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072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38213"/>
            <a:ext cx="8229600" cy="5187950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pl-PL" altLang="pl-PL" sz="2400" b="1" dirty="0" smtClean="0"/>
          </a:p>
          <a:p>
            <a:pPr algn="ctr">
              <a:buFont typeface="Arial" charset="0"/>
              <a:buNone/>
            </a:pPr>
            <a:endParaRPr lang="pl-PL" altLang="pl-PL" sz="2400" b="1" dirty="0" smtClean="0"/>
          </a:p>
          <a:p>
            <a:pPr algn="ctr">
              <a:buFont typeface="Arial" charset="0"/>
              <a:buNone/>
            </a:pPr>
            <a:r>
              <a:rPr lang="pl-PL" altLang="pl-PL" sz="2400" b="1" u="sng" dirty="0" smtClean="0"/>
              <a:t>Gospodarstwo kontaktowe </a:t>
            </a:r>
            <a:r>
              <a:rPr lang="pl-PL" altLang="pl-PL" sz="2400" b="1" dirty="0" smtClean="0"/>
              <a:t>- </a:t>
            </a:r>
            <a:r>
              <a:rPr lang="pl-PL" altLang="pl-PL" sz="2400" dirty="0" smtClean="0"/>
              <a:t>gospodarstwo, które może mieć związek epizootyczny z ogniskiem choroby albo z gospodarstwem, w którym podejrzewa się chorobę</a:t>
            </a:r>
          </a:p>
          <a:p>
            <a:pPr algn="ctr">
              <a:buFont typeface="Arial" charset="0"/>
              <a:buNone/>
            </a:pPr>
            <a:endParaRPr lang="pl-PL" altLang="pl-PL" sz="2400" b="1" dirty="0" smtClean="0"/>
          </a:p>
          <a:p>
            <a:pPr algn="ctr">
              <a:buFont typeface="Arial" charset="0"/>
              <a:buNone/>
            </a:pPr>
            <a:r>
              <a:rPr lang="pl-PL" altLang="pl-PL" sz="2400" b="1" dirty="0" smtClean="0">
                <a:solidFill>
                  <a:srgbClr val="FF0000"/>
                </a:solidFill>
              </a:rPr>
              <a:t>W gospodarstwach kontaktowych stosowane są środki jak przy podejrzeniu choroby (do czasu jej wykluczenia) albo jak przy stwierdzeniu choroby (jeżeli wymaga tego sytuacja epizootyczna).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Rozporządzenie </a:t>
            </a:r>
            <a:r>
              <a:rPr lang="pl-PL" sz="3200" dirty="0" err="1" smtClean="0">
                <a:solidFill>
                  <a:schemeClr val="bg1"/>
                </a:solidFill>
                <a:latin typeface="+mn-lt"/>
              </a:rPr>
              <a:t>MRiRW</a:t>
            </a: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 w sprawie zwalczania afrykańskiego pomoru świń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1747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38213"/>
            <a:ext cx="8229600" cy="5187950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pl-PL" altLang="pl-PL" sz="2400" dirty="0" smtClean="0"/>
          </a:p>
          <a:p>
            <a:pPr algn="ctr">
              <a:buFont typeface="Arial" charset="0"/>
              <a:buNone/>
            </a:pPr>
            <a:r>
              <a:rPr lang="pl-PL" altLang="pl-PL" sz="2400" dirty="0" smtClean="0"/>
              <a:t>W przypadku wyznaczenia ogniska choroby</a:t>
            </a:r>
          </a:p>
          <a:p>
            <a:pPr algn="ctr">
              <a:buFont typeface="Arial" charset="0"/>
              <a:buNone/>
            </a:pPr>
            <a:r>
              <a:rPr lang="pl-PL" altLang="pl-PL" sz="2400" b="1" dirty="0" smtClean="0"/>
              <a:t>PLW lub Wojewoda</a:t>
            </a:r>
          </a:p>
          <a:p>
            <a:pPr algn="ctr">
              <a:buFont typeface="Arial" charset="0"/>
              <a:buNone/>
            </a:pPr>
            <a:r>
              <a:rPr lang="pl-PL" altLang="pl-PL" sz="2400" dirty="0" smtClean="0"/>
              <a:t>określa:</a:t>
            </a:r>
          </a:p>
          <a:p>
            <a:pPr algn="ctr"/>
            <a:r>
              <a:rPr lang="pl-PL" altLang="pl-PL" sz="2400" b="1" dirty="0" smtClean="0"/>
              <a:t>obszar zapowietrzony </a:t>
            </a:r>
            <a:r>
              <a:rPr lang="pl-PL" altLang="pl-PL" sz="2400" dirty="0" smtClean="0"/>
              <a:t>o promieniu co najmniej 3 km;</a:t>
            </a:r>
          </a:p>
          <a:p>
            <a:pPr algn="ctr"/>
            <a:r>
              <a:rPr lang="pl-PL" altLang="pl-PL" sz="2400" b="1" dirty="0" smtClean="0"/>
              <a:t>obszar zagrożony </a:t>
            </a:r>
            <a:r>
              <a:rPr lang="pl-PL" altLang="pl-PL" sz="2400" dirty="0" smtClean="0"/>
              <a:t>sięgający co najmniej 7 km poza obszar zapowietrzony</a:t>
            </a:r>
          </a:p>
          <a:p>
            <a:pPr algn="ctr"/>
            <a:r>
              <a:rPr lang="pl-PL" altLang="pl-PL" sz="2400" dirty="0" smtClean="0"/>
              <a:t>sposób oznakowania tych obszarów</a:t>
            </a:r>
          </a:p>
          <a:p>
            <a:pPr algn="ctr">
              <a:buFont typeface="Arial" charset="0"/>
              <a:buNone/>
            </a:pPr>
            <a:endParaRPr lang="pl-PL" altLang="pl-PL" sz="2400" dirty="0" smtClean="0"/>
          </a:p>
        </p:txBody>
      </p:sp>
      <p:pic>
        <p:nvPicPr>
          <p:cNvPr id="31751" name="Picture 7" descr="http://bi.gazeta.pl/im/75/30/fc/z16527477Q,Ogniska-choroby-wykryto-ostatnio-na-Podlasi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47128" y="4486796"/>
            <a:ext cx="3692245" cy="2084332"/>
          </a:xfrm>
          <a:prstGeom prst="rect">
            <a:avLst/>
          </a:prstGeom>
          <a:noFill/>
        </p:spPr>
      </p:pic>
      <p:pic>
        <p:nvPicPr>
          <p:cNvPr id="6" name="Symbol zastępczy zawartości 1"/>
          <p:cNvPicPr>
            <a:picLocks noChangeAspect="1"/>
          </p:cNvPicPr>
          <p:nvPr/>
        </p:nvPicPr>
        <p:blipFill>
          <a:blip r:embed="rId3" cstate="print"/>
          <a:srcRect l="35543" t="21615" r="17057" b="50710"/>
          <a:stretch>
            <a:fillRect/>
          </a:stretch>
        </p:blipFill>
        <p:spPr bwMode="auto">
          <a:xfrm>
            <a:off x="403409" y="4482353"/>
            <a:ext cx="4228162" cy="2061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Obszar zapowietrzony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2771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38213"/>
            <a:ext cx="8229600" cy="5187950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pl-PL" altLang="pl-PL" sz="2400" dirty="0" smtClean="0"/>
          </a:p>
          <a:p>
            <a:pPr algn="ctr">
              <a:buFont typeface="Arial" charset="0"/>
              <a:buNone/>
            </a:pPr>
            <a:r>
              <a:rPr lang="pl-PL" altLang="pl-PL" sz="2400" dirty="0" smtClean="0"/>
              <a:t>W obszarze zapowietrzonym </a:t>
            </a:r>
            <a:r>
              <a:rPr lang="pl-PL" altLang="pl-PL" sz="2400" b="1" u="sng" dirty="0" smtClean="0"/>
              <a:t>zakazuje się:</a:t>
            </a:r>
          </a:p>
          <a:p>
            <a:pPr algn="ctr">
              <a:buFont typeface="Arial" charset="0"/>
              <a:buNone/>
            </a:pPr>
            <a:endParaRPr lang="pl-PL" altLang="pl-PL" sz="2400" b="1" u="sng" dirty="0" smtClean="0"/>
          </a:p>
          <a:p>
            <a:r>
              <a:rPr lang="pl-PL" altLang="pl-PL" sz="2000" b="1" u="sng" dirty="0" smtClean="0"/>
              <a:t>wywożenia świń </a:t>
            </a:r>
            <a:r>
              <a:rPr lang="pl-PL" altLang="pl-PL" sz="2000" dirty="0" smtClean="0"/>
              <a:t>oraz materiału biologicznego </a:t>
            </a:r>
            <a:r>
              <a:rPr lang="pl-PL" altLang="pl-PL" sz="2000" b="1" dirty="0" smtClean="0"/>
              <a:t>z gospodarstw przez 40 dni </a:t>
            </a:r>
            <a:r>
              <a:rPr lang="pl-PL" altLang="pl-PL" sz="2000" dirty="0" smtClean="0"/>
              <a:t>od dnia wstępnego czyszczenia i dezynfekcji przeprowadzonej w ognisku choroby; </a:t>
            </a:r>
          </a:p>
          <a:p>
            <a:r>
              <a:rPr lang="pl-PL" altLang="pl-PL" sz="2000" b="1" u="sng" dirty="0" smtClean="0"/>
              <a:t>transportu świń </a:t>
            </a:r>
            <a:r>
              <a:rPr lang="pl-PL" altLang="pl-PL" sz="2000" dirty="0" smtClean="0"/>
              <a:t>po drogach publicznych lub wewnętrznych, z wyłączeniem dróg wewnętrznych w gospodarstwie; zakaz nie dotyczy drogowego lub kolejowego tranzytu świń bez rozładunku lub postojów;</a:t>
            </a:r>
          </a:p>
          <a:p>
            <a:endParaRPr lang="pl-PL" altLang="pl-PL" sz="2000" b="1" dirty="0" smtClean="0"/>
          </a:p>
        </p:txBody>
      </p:sp>
      <p:pic>
        <p:nvPicPr>
          <p:cNvPr id="4" name="Picture 1" descr="C:\Documents and Settings\wet\Pulpit\3250392527_10469a9d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92717" y="4644102"/>
            <a:ext cx="2204571" cy="165388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Picture 2" descr="C:\Documents and Settings\wet\Pulpit\photo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6530" y="4644102"/>
            <a:ext cx="1755998" cy="165388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Znak zakazu 6"/>
          <p:cNvSpPr/>
          <p:nvPr/>
        </p:nvSpPr>
        <p:spPr>
          <a:xfrm>
            <a:off x="1721224" y="4401671"/>
            <a:ext cx="2259105" cy="2097741"/>
          </a:xfrm>
          <a:prstGeom prst="noSmoking">
            <a:avLst>
              <a:gd name="adj" fmla="val 4640"/>
            </a:avLst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8" name="Znak zakazu 7"/>
          <p:cNvSpPr/>
          <p:nvPr/>
        </p:nvSpPr>
        <p:spPr>
          <a:xfrm>
            <a:off x="5091953" y="4410636"/>
            <a:ext cx="2259105" cy="2097741"/>
          </a:xfrm>
          <a:prstGeom prst="noSmoking">
            <a:avLst>
              <a:gd name="adj" fmla="val 4640"/>
            </a:avLst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pic>
        <p:nvPicPr>
          <p:cNvPr id="9" name="Obraz 8" descr="Obraz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1115" y="0"/>
            <a:ext cx="1377582" cy="15421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Obszar zapowietrzony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3795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38213"/>
            <a:ext cx="8229600" cy="5187950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pl-PL" altLang="pl-PL" sz="2400" dirty="0" smtClean="0"/>
          </a:p>
          <a:p>
            <a:pPr algn="ctr">
              <a:buFont typeface="Arial" charset="0"/>
              <a:buNone/>
            </a:pPr>
            <a:r>
              <a:rPr lang="pl-PL" altLang="pl-PL" sz="2400" dirty="0" smtClean="0"/>
              <a:t>W obszarze zapowietrzonym </a:t>
            </a:r>
            <a:r>
              <a:rPr lang="pl-PL" altLang="pl-PL" sz="2400" b="1" u="sng" dirty="0" smtClean="0"/>
              <a:t>nakazuje się:</a:t>
            </a:r>
          </a:p>
          <a:p>
            <a:pPr algn="ctr">
              <a:buFont typeface="Arial" charset="0"/>
              <a:buNone/>
            </a:pPr>
            <a:endParaRPr lang="pl-PL" altLang="pl-PL" sz="2400" b="1" u="sng" dirty="0" smtClean="0"/>
          </a:p>
          <a:p>
            <a:r>
              <a:rPr lang="pl-PL" altLang="pl-PL" sz="2000" b="1" u="sng" dirty="0" smtClean="0"/>
              <a:t>oczyszczanie i odkażanie</a:t>
            </a:r>
            <a:r>
              <a:rPr lang="pl-PL" altLang="pl-PL" sz="2000" dirty="0" smtClean="0"/>
              <a:t> środków transportu oraz sprzętu używanego do transportu zwierząt, tusz, pasz, nawozów naturalnych lub przedmiotów, które mogą spowodować szerzenie się choroby;</a:t>
            </a:r>
          </a:p>
          <a:p>
            <a:r>
              <a:rPr lang="pl-PL" altLang="pl-PL" sz="2000" b="1" u="sng" dirty="0" smtClean="0"/>
              <a:t>zachowanie zasad higieny </a:t>
            </a:r>
            <a:r>
              <a:rPr lang="pl-PL" altLang="pl-PL" sz="2000" dirty="0" smtClean="0"/>
              <a:t>(co najmniej odkażanie rąk i obuwia) przez osoby wchodzące i wychodzące z gospodarstw;</a:t>
            </a:r>
          </a:p>
          <a:p>
            <a:r>
              <a:rPr lang="pl-PL" altLang="pl-PL" sz="2000" b="1" dirty="0" smtClean="0">
                <a:solidFill>
                  <a:srgbClr val="FF0000"/>
                </a:solidFill>
              </a:rPr>
              <a:t>niezwłoczne powiadamianie PLW o wszystkich </a:t>
            </a:r>
            <a:r>
              <a:rPr lang="pl-PL" altLang="pl-PL" sz="2000" b="1" dirty="0" err="1" smtClean="0">
                <a:solidFill>
                  <a:srgbClr val="FF0000"/>
                </a:solidFill>
              </a:rPr>
              <a:t>padłych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 i chorych świniach w gospodarstwie;</a:t>
            </a:r>
          </a:p>
          <a:p>
            <a:r>
              <a:rPr lang="pl-PL" altLang="pl-PL" sz="2000" dirty="0" smtClean="0"/>
              <a:t>można zastosować inne środki z katalogu ustawowego (wyszczególnione w rozporządzeniu, np. wprowadzić czasowe ograniczenia w ruchu osób lub pojazdów) jeśli wymaga tego sytuacja epizootyczna.</a:t>
            </a:r>
          </a:p>
          <a:p>
            <a:endParaRPr lang="pl-PL" altLang="pl-PL" sz="2000" b="1" dirty="0" smtClean="0"/>
          </a:p>
        </p:txBody>
      </p:sp>
      <p:pic>
        <p:nvPicPr>
          <p:cNvPr id="7" name="Obraz 6" descr="Obraz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1115" y="0"/>
            <a:ext cx="1377582" cy="15421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Obszar zapowietrzony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4819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38213"/>
            <a:ext cx="8229600" cy="5187950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pl-PL" altLang="pl-PL" sz="800" b="1" dirty="0" smtClean="0"/>
          </a:p>
          <a:p>
            <a:pPr algn="ctr">
              <a:buFont typeface="Arial" charset="0"/>
              <a:buNone/>
            </a:pPr>
            <a:r>
              <a:rPr lang="pl-PL" altLang="pl-PL" sz="2400" b="1" dirty="0" smtClean="0"/>
              <a:t>W obszarze zapowietrzonym:</a:t>
            </a:r>
            <a:endParaRPr lang="pl-PL" altLang="pl-PL" sz="2400" b="1" u="sng" dirty="0" smtClean="0"/>
          </a:p>
          <a:p>
            <a:pPr algn="ctr">
              <a:buFont typeface="Arial" charset="0"/>
              <a:buNone/>
            </a:pPr>
            <a:endParaRPr lang="pl-PL" altLang="pl-PL" sz="800" b="1" u="sng" dirty="0" smtClean="0"/>
          </a:p>
          <a:p>
            <a:pPr>
              <a:buFont typeface="Arial" charset="0"/>
              <a:buNone/>
            </a:pPr>
            <a:r>
              <a:rPr lang="pl-PL" altLang="pl-PL" sz="2000" b="1" dirty="0" smtClean="0"/>
              <a:t>      </a:t>
            </a:r>
            <a:r>
              <a:rPr lang="pl-PL" altLang="pl-PL" sz="2000" dirty="0" smtClean="0"/>
              <a:t>Inspekcja Weterynaryjna w terminie 7 dni od dnia ustanowienia obszaru zapowietrzonego przeprowadza </a:t>
            </a:r>
            <a:r>
              <a:rPr lang="pl-PL" altLang="pl-PL" sz="2000" b="1" dirty="0" err="1" smtClean="0">
                <a:solidFill>
                  <a:srgbClr val="FF0000"/>
                </a:solidFill>
              </a:rPr>
              <a:t>perlustracje</a:t>
            </a:r>
            <a:r>
              <a:rPr lang="pl-PL" altLang="pl-PL" sz="2000" dirty="0" smtClean="0"/>
              <a:t> (przeglądy/kontrole) gospodarstw w celu:</a:t>
            </a:r>
          </a:p>
          <a:p>
            <a:pPr>
              <a:buFont typeface="Arial" charset="0"/>
              <a:buNone/>
            </a:pPr>
            <a:r>
              <a:rPr lang="pl-PL" altLang="pl-PL" sz="2000" dirty="0" smtClean="0"/>
              <a:t>      - ustalenia, czy w gospodarstwach utrzymywane są świnie lub zwierzęta z gatunków wrażliwych;</a:t>
            </a:r>
          </a:p>
          <a:p>
            <a:pPr>
              <a:buFont typeface="Arial" charset="0"/>
              <a:buNone/>
            </a:pPr>
            <a:r>
              <a:rPr lang="pl-PL" altLang="pl-PL" sz="2000" dirty="0" smtClean="0"/>
              <a:t>      - sprawdzenia stanu zdrowia zwierząt w stadach – przeprowadza badanie kliniczne wszystkich świń utrzymywanych w obszarze zapowietrzonym;</a:t>
            </a:r>
          </a:p>
          <a:p>
            <a:pPr>
              <a:buFont typeface="Arial" charset="0"/>
              <a:buNone/>
            </a:pPr>
            <a:r>
              <a:rPr lang="pl-PL" altLang="pl-PL" sz="2000" dirty="0" smtClean="0"/>
              <a:t>      - kontroli prawidłowości prowadzenia księgi rejestracji i oznakowania świń;</a:t>
            </a:r>
          </a:p>
          <a:p>
            <a:pPr>
              <a:buFont typeface="Arial" charset="0"/>
              <a:buNone/>
            </a:pPr>
            <a:r>
              <a:rPr lang="pl-PL" altLang="pl-PL" sz="2000" dirty="0" smtClean="0"/>
              <a:t>      - dokonania spisu i aktualizacji wszystkich gospodarstw, w których utrzymywane są świnie oraz stanu liczebnego świń w tych gospodarstwach w podziale na kategorie produkcyjne;</a:t>
            </a:r>
          </a:p>
          <a:p>
            <a:pPr>
              <a:buFont typeface="Arial" charset="0"/>
              <a:buNone/>
            </a:pPr>
            <a:r>
              <a:rPr lang="pl-PL" altLang="pl-PL" sz="2000" dirty="0" smtClean="0"/>
              <a:t>      - pobierania próbek do badań laboratoryjnych w kierunku ASF.</a:t>
            </a:r>
          </a:p>
          <a:p>
            <a:pPr>
              <a:buFont typeface="Arial" charset="0"/>
              <a:buNone/>
            </a:pPr>
            <a:endParaRPr lang="pl-PL" altLang="pl-PL" sz="2000" dirty="0" smtClean="0"/>
          </a:p>
        </p:txBody>
      </p:sp>
      <p:pic>
        <p:nvPicPr>
          <p:cNvPr id="4" name="Obraz 3" descr="Obraz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1115" y="0"/>
            <a:ext cx="1377582" cy="15421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Obszar zapowietrzony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584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421568"/>
            <a:ext cx="8229600" cy="49466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l-PL" altLang="pl-PL" sz="2000" dirty="0" smtClean="0"/>
              <a:t>      Jeżeli w obszarze zapowietrzonym nie stwierdza się nowych ognisk ASF, to </a:t>
            </a:r>
            <a:r>
              <a:rPr lang="pl-PL" altLang="pl-PL" sz="2000" b="1" dirty="0" smtClean="0"/>
              <a:t>po upływie 40 dni</a:t>
            </a:r>
            <a:r>
              <a:rPr lang="pl-PL" altLang="pl-PL" sz="2000" dirty="0" smtClean="0"/>
              <a:t> </a:t>
            </a:r>
            <a:r>
              <a:rPr lang="pl-PL" altLang="pl-PL" sz="2000" b="1" dirty="0" smtClean="0"/>
              <a:t>od dnia zakończenia wstępnego oczyszczania i dezynfekcji w ognisku choroby</a:t>
            </a:r>
            <a:r>
              <a:rPr lang="pl-PL" altLang="pl-PL" sz="2000" dirty="0" smtClean="0"/>
              <a:t>, PLW może wydać zgodę na wywiezienie świń, w </a:t>
            </a:r>
            <a:r>
              <a:rPr lang="pl-PL" altLang="pl-PL" sz="2000" u="sng" dirty="0" smtClean="0"/>
              <a:t>zaplombowanych</a:t>
            </a:r>
            <a:r>
              <a:rPr lang="pl-PL" altLang="pl-PL" sz="2000" dirty="0" smtClean="0"/>
              <a:t> przez niego środkach transportu, z gospodarstwa do:</a:t>
            </a:r>
          </a:p>
          <a:p>
            <a:pPr>
              <a:buFont typeface="Arial" charset="0"/>
              <a:buNone/>
            </a:pPr>
            <a:r>
              <a:rPr lang="pl-PL" altLang="pl-PL" sz="2000" dirty="0" smtClean="0"/>
              <a:t>  -  wyznaczonej przez niego rzeźni w celu niezwłocznego dokonania uboju, przy czym jeżeli jest to możliwe rzeźnia powinna znajdować się na obszarze zapowietrzonym lub zagrożonym;</a:t>
            </a:r>
          </a:p>
          <a:p>
            <a:pPr>
              <a:buFont typeface="Arial" charset="0"/>
              <a:buNone/>
            </a:pPr>
            <a:r>
              <a:rPr lang="pl-PL" altLang="pl-PL" sz="2000" dirty="0" smtClean="0"/>
              <a:t>-    zakładu zajmującego się przetwarzaniem UPPZ lub produktów pochodnych, w którym świnie zostaną zabite, a ich zwłoki przetworzone lub zniszczone jako materiał kategorii I;</a:t>
            </a:r>
          </a:p>
          <a:p>
            <a:pPr>
              <a:buFont typeface="Arial" charset="0"/>
              <a:buNone/>
            </a:pPr>
            <a:r>
              <a:rPr lang="pl-PL" altLang="pl-PL" sz="2000" dirty="0" smtClean="0"/>
              <a:t> -    w wyjątkowych przypadkach (np. ze względów </a:t>
            </a:r>
            <a:r>
              <a:rPr lang="pl-PL" altLang="pl-PL" sz="2000" dirty="0" err="1" smtClean="0"/>
              <a:t>dobrostanowych</a:t>
            </a:r>
            <a:r>
              <a:rPr lang="pl-PL" altLang="pl-PL" sz="2000" dirty="0" smtClean="0"/>
              <a:t>) do innych gospodarstw znajdujących się wyłącznie w obszarze zapowietrzonym, przy czym informacja o zamiarze wywozu musi zostać przekazana za pośrednictwem WLW do GLW. GLW informuje o takim wywozie Komisję Europejską.</a:t>
            </a:r>
            <a:endParaRPr lang="pl-PL" altLang="pl-PL" sz="2000" b="1" dirty="0" smtClean="0"/>
          </a:p>
          <a:p>
            <a:pPr algn="ctr">
              <a:buFont typeface="Arial" charset="0"/>
              <a:buNone/>
            </a:pPr>
            <a:endParaRPr lang="pl-PL" altLang="pl-PL" sz="2000" b="1" u="sng" dirty="0" smtClean="0"/>
          </a:p>
        </p:txBody>
      </p:sp>
      <p:pic>
        <p:nvPicPr>
          <p:cNvPr id="4" name="Obraz 3" descr="Obraz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1115" y="0"/>
            <a:ext cx="1377582" cy="15421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Obszar zapowietrzony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6867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138144"/>
            <a:ext cx="8229600" cy="5319713"/>
          </a:xfrm>
        </p:spPr>
        <p:txBody>
          <a:bodyPr/>
          <a:lstStyle/>
          <a:p>
            <a:endParaRPr lang="pl-PL" altLang="pl-PL" sz="2000" dirty="0" smtClean="0"/>
          </a:p>
          <a:p>
            <a:r>
              <a:rPr lang="pl-PL" altLang="pl-PL" sz="2000" b="1" u="sng" dirty="0" smtClean="0"/>
              <a:t>Warunki wydania zgody </a:t>
            </a:r>
            <a:r>
              <a:rPr lang="pl-PL" altLang="pl-PL" sz="2000" u="sng" dirty="0" smtClean="0"/>
              <a:t>przez PLW na wywóz świń z gospodarstwa w obszarze zapowietrzonym </a:t>
            </a:r>
            <a:r>
              <a:rPr lang="pl-PL" altLang="pl-PL" sz="2000" b="1" u="sng" dirty="0" smtClean="0"/>
              <a:t>po upływie 40 dni</a:t>
            </a:r>
            <a:r>
              <a:rPr lang="pl-PL" altLang="pl-PL" sz="2000" u="sng" dirty="0" smtClean="0"/>
              <a:t>:</a:t>
            </a:r>
          </a:p>
          <a:p>
            <a:endParaRPr lang="pl-PL" altLang="pl-PL" sz="800" dirty="0" smtClean="0"/>
          </a:p>
          <a:p>
            <a:pPr>
              <a:buFont typeface="Arial" charset="0"/>
              <a:buNone/>
            </a:pPr>
            <a:r>
              <a:rPr lang="pl-PL" altLang="pl-PL" sz="2000" dirty="0" smtClean="0"/>
              <a:t>     - pobranie od świń przeznaczonych do uboju lub zabicia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próbek do badań laboratoryjnych</a:t>
            </a:r>
            <a:r>
              <a:rPr lang="pl-PL" altLang="pl-PL" sz="2000" dirty="0" smtClean="0"/>
              <a:t>  (zgodnie z decyzją Komisji 2003/422/WE) w celu stwierdzenia albo wykluczenia choroby – wynik badania laboratoryjnego jest ujemny;</a:t>
            </a:r>
          </a:p>
          <a:p>
            <a:pPr>
              <a:buFont typeface="Arial" charset="0"/>
              <a:buNone/>
            </a:pPr>
            <a:r>
              <a:rPr lang="pl-PL" altLang="pl-PL" sz="2000" dirty="0" smtClean="0"/>
              <a:t>    - przeprowadzenie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badania klinicznego świń</a:t>
            </a:r>
            <a:r>
              <a:rPr lang="pl-PL" altLang="pl-PL" sz="2000" dirty="0" smtClean="0"/>
              <a:t>, w tym wszystkich świń, które mają być wywiezione zgodnie z decyzją Komisji 2003/422/WE, obejmujące w szczególności pomiar wewnętrznej ciepłoty ciała świń, przy czym wynik badania potwierdza dobry stan zdrowia zwierząt;</a:t>
            </a:r>
          </a:p>
          <a:p>
            <a:pPr>
              <a:buFont typeface="Arial" charset="0"/>
              <a:buNone/>
            </a:pPr>
            <a:r>
              <a:rPr lang="pl-PL" altLang="pl-PL" sz="2000" dirty="0" smtClean="0"/>
              <a:t>    - sprawdzenie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prawidłowości prowadzenia księgi rejestracji i prawidłowości oznakowania świń</a:t>
            </a:r>
            <a:r>
              <a:rPr lang="pl-PL" altLang="pl-PL" sz="2000" dirty="0" smtClean="0"/>
              <a:t>, przy czym brak jest niezgodności pomiędzy stanem faktycznym a danymi w księdze rejestracji świń;</a:t>
            </a:r>
          </a:p>
          <a:p>
            <a:pPr>
              <a:buFont typeface="Arial" charset="0"/>
              <a:buNone/>
            </a:pPr>
            <a:r>
              <a:rPr lang="pl-PL" altLang="pl-PL" sz="2000" dirty="0" smtClean="0"/>
              <a:t>    -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środki transportu użyte do przewozu świń zostaną oczyszczone i zdezynfekowane </a:t>
            </a:r>
            <a:r>
              <a:rPr lang="pl-PL" altLang="pl-PL" sz="2000" dirty="0" smtClean="0"/>
              <a:t>natychmiast po zakończeniu transportu.</a:t>
            </a:r>
          </a:p>
        </p:txBody>
      </p:sp>
      <p:pic>
        <p:nvPicPr>
          <p:cNvPr id="4" name="Obraz 3" descr="Obraz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1115" y="0"/>
            <a:ext cx="1377582" cy="15421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Obszar zapowietrzony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7891" name="Symbol zastępczy zawartości 2"/>
          <p:cNvSpPr>
            <a:spLocks noGrp="1"/>
          </p:cNvSpPr>
          <p:nvPr>
            <p:ph idx="1"/>
          </p:nvPr>
        </p:nvSpPr>
        <p:spPr>
          <a:xfrm>
            <a:off x="466165" y="1467130"/>
            <a:ext cx="8229600" cy="5187950"/>
          </a:xfrm>
        </p:spPr>
        <p:txBody>
          <a:bodyPr/>
          <a:lstStyle/>
          <a:p>
            <a:r>
              <a:rPr lang="pl-PL" altLang="pl-PL" sz="2000" dirty="0" smtClean="0"/>
              <a:t>Po wydaniu zgody, PLW właściwy dla gospodarstwa pochodzenia świń informuje PLW właściwego dla rzeźni o zamiarze wywozu świń z gospodarstwa w obszarze zapowietrzonym  (w tym przekazuje dane dotyczące nazwy i adresu gospodarstwa pochodzenia zwierząt, numeru siedziby stada, daty i godziny wywozu, danych środka transportu i liczby świń z podaniem ich numerów identyfikacyjnych w podziale na grupy produkcyjne); </a:t>
            </a:r>
          </a:p>
          <a:p>
            <a:r>
              <a:rPr lang="pl-PL" altLang="pl-PL" sz="2000" dirty="0" smtClean="0"/>
              <a:t>Informację zwrotną o dotarciu świń do rzeźni przekazuje PLW właściwy dla rzeźni (w tym podaje informację o ewentualnych niezgodnościach w porównaniu do informacji przekazanych przez PLW właściwego dla gospodarstwa pochodzenia świń przed ich wywozem, np. dotyczących liczby świń, oznakowaniu świń).</a:t>
            </a:r>
          </a:p>
          <a:p>
            <a:pPr algn="ctr"/>
            <a:endParaRPr lang="pl-PL" altLang="pl-PL" sz="2000" b="1" u="sng" dirty="0" smtClean="0"/>
          </a:p>
        </p:txBody>
      </p:sp>
      <p:pic>
        <p:nvPicPr>
          <p:cNvPr id="37893" name="Picture 5" descr="http://www.usb.wtcpoznan.pl/midcom-serveattachmentguid-1e24a7b182790ea4a7b11e2a764673ceded6eeb6eeb/ikonki-strzal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5389" y="4935126"/>
            <a:ext cx="2312893" cy="1612223"/>
          </a:xfrm>
          <a:prstGeom prst="rect">
            <a:avLst/>
          </a:prstGeom>
          <a:noFill/>
        </p:spPr>
      </p:pic>
      <p:pic>
        <p:nvPicPr>
          <p:cNvPr id="5" name="Obraz 4" descr="Obraz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1115" y="0"/>
            <a:ext cx="1377582" cy="15421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Obszar zapowietrzony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8915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586751"/>
            <a:ext cx="8458200" cy="4826281"/>
          </a:xfrm>
        </p:spPr>
        <p:txBody>
          <a:bodyPr/>
          <a:lstStyle/>
          <a:p>
            <a:r>
              <a:rPr lang="pl-PL" altLang="pl-PL" sz="2000" dirty="0" smtClean="0"/>
              <a:t>W przypadku wystąpienia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kolejnych ognisk choroby </a:t>
            </a:r>
            <a:r>
              <a:rPr lang="pl-PL" altLang="pl-PL" sz="2000" dirty="0" smtClean="0"/>
              <a:t>i konieczności dalszego utrzymywania zakazów na obszarze zapowietrzonym, na wniosek posiadacza świń, </a:t>
            </a:r>
            <a:r>
              <a:rPr lang="pl-PL" altLang="pl-PL" sz="2000" b="1" dirty="0" smtClean="0"/>
              <a:t>po upływie 40 dni od dnia określenia obszaru zapowietrzonego</a:t>
            </a:r>
            <a:r>
              <a:rPr lang="pl-PL" altLang="pl-PL" sz="2000" dirty="0" smtClean="0"/>
              <a:t>, biorąc pod uwagę dobrostan zwierząt, PLW może wyrazić zgodę na wywóz świń z gospodarstwa położonego w obszarze zapowietrzonym w zaplombowanych środkach transportu </a:t>
            </a:r>
          </a:p>
          <a:p>
            <a:r>
              <a:rPr lang="pl-PL" altLang="pl-PL" sz="2000" u="sng" dirty="0" smtClean="0"/>
              <a:t>Warunki wywozu są analogiczne do wymienionych poprzednio, w przypadku zgody PLW na wywóz świń z gospodarstwa w obszarze zapowietrzonym po upływie 40 dni od dnia wstępnego czyszczenia i dezynfekcji </a:t>
            </a:r>
            <a:r>
              <a:rPr lang="pl-PL" altLang="pl-PL" sz="2000" b="1" u="sng" dirty="0" smtClean="0">
                <a:solidFill>
                  <a:srgbClr val="FF0000"/>
                </a:solidFill>
              </a:rPr>
              <a:t>we wszystkich ogniskach choroby.</a:t>
            </a:r>
          </a:p>
        </p:txBody>
      </p:sp>
      <p:pic>
        <p:nvPicPr>
          <p:cNvPr id="38917" name="Picture 5" descr="http://www.paryz.orpeg.pl/sites/www.paryz.orpeg.pl/files/Calendar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53200" y="4691999"/>
            <a:ext cx="1681909" cy="1681909"/>
          </a:xfrm>
          <a:prstGeom prst="rect">
            <a:avLst/>
          </a:prstGeom>
          <a:noFill/>
        </p:spPr>
      </p:pic>
      <p:pic>
        <p:nvPicPr>
          <p:cNvPr id="5" name="Obraz 4" descr="Obraz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1115" y="0"/>
            <a:ext cx="1377582" cy="15421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Obszar zapowietrzony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9939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243013"/>
            <a:ext cx="8229600" cy="5187950"/>
          </a:xfrm>
        </p:spPr>
        <p:txBody>
          <a:bodyPr/>
          <a:lstStyle/>
          <a:p>
            <a:endParaRPr lang="pl-PL" altLang="pl-PL" sz="2000" dirty="0" smtClean="0"/>
          </a:p>
          <a:p>
            <a:r>
              <a:rPr lang="pl-PL" altLang="pl-PL" sz="2400" dirty="0" smtClean="0"/>
              <a:t>Warunki znoszenia zakazów w obszarze zapowietrzonym (znoszenie obszaru zapowietrzonego):</a:t>
            </a:r>
          </a:p>
          <a:p>
            <a:pPr>
              <a:buFont typeface="Arial" charset="0"/>
              <a:buNone/>
            </a:pPr>
            <a:r>
              <a:rPr lang="pl-PL" altLang="pl-PL" sz="2400" dirty="0" smtClean="0"/>
              <a:t>    -  przeprowadzenie </a:t>
            </a:r>
            <a:r>
              <a:rPr lang="pl-PL" altLang="pl-PL" sz="2400" b="1" dirty="0" smtClean="0">
                <a:solidFill>
                  <a:srgbClr val="FF0000"/>
                </a:solidFill>
              </a:rPr>
              <a:t>czyszczenia i dezynfekcji we wszystkich </a:t>
            </a:r>
            <a:br>
              <a:rPr lang="pl-PL" altLang="pl-PL" sz="2400" b="1" dirty="0" smtClean="0">
                <a:solidFill>
                  <a:srgbClr val="FF0000"/>
                </a:solidFill>
              </a:rPr>
            </a:br>
            <a:r>
              <a:rPr lang="pl-PL" altLang="pl-PL" sz="2400" b="1" dirty="0" smtClean="0">
                <a:solidFill>
                  <a:srgbClr val="FF0000"/>
                </a:solidFill>
              </a:rPr>
              <a:t>  ogniskach choroby;</a:t>
            </a:r>
          </a:p>
          <a:p>
            <a:pPr>
              <a:buFont typeface="Arial" charset="0"/>
              <a:buNone/>
            </a:pPr>
            <a:r>
              <a:rPr lang="pl-PL" altLang="pl-PL" sz="2400" dirty="0" smtClean="0"/>
              <a:t>    -  poddanie świń we wszystkich gospodarstwach w obszarze zapowietrzonym </a:t>
            </a:r>
            <a:r>
              <a:rPr lang="pl-PL" altLang="pl-PL" sz="2400" b="1" dirty="0" smtClean="0">
                <a:solidFill>
                  <a:srgbClr val="FF0000"/>
                </a:solidFill>
              </a:rPr>
              <a:t>badaniu klinicznemu i laboratoryjnemu </a:t>
            </a:r>
            <a:r>
              <a:rPr lang="pl-PL" altLang="pl-PL" sz="2400" dirty="0" smtClean="0"/>
              <a:t>zgodnie z przepisami decyzji Komisji 2003/422/WE, przy czym badanie kliniczne i pobieranie próbek do badań laboratoryjnych może być rozpoczęte </a:t>
            </a:r>
            <a:r>
              <a:rPr lang="pl-PL" altLang="pl-PL" sz="2400" b="1" u="sng" dirty="0" smtClean="0"/>
              <a:t>nie wcześniej niż po upływie 45 dni </a:t>
            </a:r>
            <a:r>
              <a:rPr lang="pl-PL" altLang="pl-PL" sz="2400" dirty="0" smtClean="0"/>
              <a:t>od dnia wstępnego czyszczenia i dezynfekcji we wszystkich ogniskach choroby.</a:t>
            </a:r>
            <a:endParaRPr lang="pl-PL" altLang="pl-PL" sz="2000" b="1" u="sng" dirty="0" smtClean="0"/>
          </a:p>
        </p:txBody>
      </p:sp>
      <p:pic>
        <p:nvPicPr>
          <p:cNvPr id="4" name="Obraz 3" descr="Obraz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1115" y="0"/>
            <a:ext cx="1377582" cy="15421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Obszar zapowietrzony  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096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38213"/>
            <a:ext cx="8229600" cy="5187950"/>
          </a:xfrm>
        </p:spPr>
        <p:txBody>
          <a:bodyPr/>
          <a:lstStyle/>
          <a:p>
            <a:endParaRPr lang="pl-PL" altLang="pl-PL" sz="2000" dirty="0" smtClean="0"/>
          </a:p>
          <a:p>
            <a:pPr>
              <a:buNone/>
            </a:pPr>
            <a:r>
              <a:rPr lang="pl-PL" altLang="pl-PL" sz="2400" dirty="0" smtClean="0"/>
              <a:t> </a:t>
            </a:r>
          </a:p>
          <a:p>
            <a:pPr>
              <a:buNone/>
            </a:pPr>
            <a:r>
              <a:rPr lang="pl-PL" altLang="pl-PL" sz="2800" b="1" dirty="0" smtClean="0"/>
              <a:t>S</a:t>
            </a:r>
            <a:r>
              <a:rPr lang="pl-PL" sz="2800" b="1" dirty="0" smtClean="0">
                <a:latin typeface="+mn-lt"/>
              </a:rPr>
              <a:t>krócenie terminów</a:t>
            </a:r>
            <a:endParaRPr lang="pl-PL" altLang="pl-PL" sz="2800" b="1" u="sng" dirty="0" smtClean="0"/>
          </a:p>
          <a:p>
            <a:pPr algn="ctr">
              <a:buFont typeface="Arial" charset="0"/>
              <a:buNone/>
            </a:pPr>
            <a:r>
              <a:rPr lang="pl-PL" altLang="pl-PL" sz="2000" b="1" dirty="0" smtClean="0"/>
              <a:t>   40-dniowe terminy</a:t>
            </a:r>
            <a:r>
              <a:rPr lang="pl-PL" altLang="pl-PL" sz="2000" dirty="0" smtClean="0"/>
              <a:t>, o których mowa powyżej, po których możliwe jest wydanie zgody na wywóz świń z gospodarstwa położonego w obszarze zapowietrzonym, a także </a:t>
            </a:r>
            <a:r>
              <a:rPr lang="pl-PL" altLang="pl-PL" sz="2000" b="1" dirty="0" smtClean="0"/>
              <a:t>45-dniowy okres</a:t>
            </a:r>
            <a:r>
              <a:rPr lang="pl-PL" altLang="pl-PL" sz="2000" dirty="0" smtClean="0"/>
              <a:t>, po którym może rozpocząć się pobieranie próbek do badań we wszystkich gospodarstwach w celu zniesienia zakazów w obszarze zapowietrzonym, </a:t>
            </a:r>
          </a:p>
          <a:p>
            <a:pPr algn="ctr">
              <a:buFont typeface="Arial" charset="0"/>
              <a:buNone/>
            </a:pPr>
            <a:r>
              <a:rPr lang="pl-PL" altLang="pl-PL" sz="2000" b="1" dirty="0" smtClean="0">
                <a:solidFill>
                  <a:srgbClr val="FF0000"/>
                </a:solidFill>
              </a:rPr>
              <a:t>mogą zostać skrócone do 30 dni jeżeli:</a:t>
            </a:r>
          </a:p>
          <a:p>
            <a:pPr algn="ctr">
              <a:buFont typeface="Arial" charset="0"/>
              <a:buNone/>
            </a:pPr>
            <a:r>
              <a:rPr lang="pl-PL" altLang="pl-PL" sz="2000" dirty="0" smtClean="0"/>
              <a:t>    odpowiednio: w danym gospodarstwie/gospodarstwach, na podstawie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badań laboratoryjnych </a:t>
            </a:r>
            <a:r>
              <a:rPr lang="pl-PL" altLang="pl-PL" sz="2000" dirty="0" smtClean="0"/>
              <a:t>próbek pobranych zgodnie z intensywnym schematem pobierania próbek, o którym mowa w decyzji Komisji 2003/422/WE,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wykluczono afrykański pomór świń.</a:t>
            </a:r>
          </a:p>
        </p:txBody>
      </p:sp>
      <p:pic>
        <p:nvPicPr>
          <p:cNvPr id="4" name="Obraz 3" descr="Obraz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1115" y="0"/>
            <a:ext cx="1377582" cy="15421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Obszar zagrożony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1987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38213"/>
            <a:ext cx="8229600" cy="5187950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pl-PL" altLang="pl-PL" sz="1400" dirty="0" smtClean="0"/>
          </a:p>
          <a:p>
            <a:pPr algn="ctr">
              <a:buFont typeface="Arial" charset="0"/>
              <a:buNone/>
            </a:pPr>
            <a:r>
              <a:rPr lang="pl-PL" altLang="pl-PL" sz="2400" dirty="0" smtClean="0"/>
              <a:t>W obszarze zagrożonym </a:t>
            </a:r>
            <a:r>
              <a:rPr lang="pl-PL" altLang="pl-PL" sz="2400" b="1" u="sng" dirty="0" smtClean="0"/>
              <a:t>zakazuje się:</a:t>
            </a:r>
          </a:p>
          <a:p>
            <a:pPr algn="ctr">
              <a:buFont typeface="Arial" charset="0"/>
              <a:buNone/>
            </a:pPr>
            <a:endParaRPr lang="pl-PL" altLang="pl-PL" sz="1400" b="1" u="sng" dirty="0" smtClean="0"/>
          </a:p>
          <a:p>
            <a:r>
              <a:rPr lang="pl-PL" altLang="pl-PL" sz="2000" b="1" u="sng" dirty="0" smtClean="0"/>
              <a:t>wywożenia świń </a:t>
            </a:r>
            <a:r>
              <a:rPr lang="pl-PL" altLang="pl-PL" sz="2000" dirty="0" smtClean="0"/>
              <a:t>oraz materiału biologicznego </a:t>
            </a:r>
            <a:r>
              <a:rPr lang="pl-PL" altLang="pl-PL" sz="2000" b="1" dirty="0" smtClean="0"/>
              <a:t>z gospodarstw przez okres 30 dni </a:t>
            </a:r>
            <a:r>
              <a:rPr lang="pl-PL" altLang="pl-PL" sz="2000" dirty="0" smtClean="0"/>
              <a:t>od dnia wstępnego czyszczenia i dezynfekcji przeprowadzonej w ognisku choroby; </a:t>
            </a:r>
          </a:p>
          <a:p>
            <a:r>
              <a:rPr lang="pl-PL" altLang="pl-PL" sz="2000" b="1" u="sng" dirty="0" smtClean="0"/>
              <a:t>transportu świń </a:t>
            </a:r>
            <a:r>
              <a:rPr lang="pl-PL" altLang="pl-PL" sz="2000" dirty="0" smtClean="0"/>
              <a:t>po drogach publicznych lub wewnętrznych, z wyłączeniem dróg wewnętrznych w gospodarstwie; zakaz nie dotyczy drogowego lub kolejowego tranzytu świń bez rozładunku lub postojów oraz transportu świń spoza obszaru zagrożonego, przewożonych do rzeźni na tym obszarze w celu natychmiastowego uboju;</a:t>
            </a:r>
          </a:p>
          <a:p>
            <a:endParaRPr lang="pl-PL" altLang="pl-PL" sz="2000" b="1" dirty="0" smtClean="0"/>
          </a:p>
        </p:txBody>
      </p:sp>
      <p:pic>
        <p:nvPicPr>
          <p:cNvPr id="4" name="Picture 1" descr="C:\Documents and Settings\wet\Pulpit\3250392527_10469a9d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92717" y="4644102"/>
            <a:ext cx="2204571" cy="165388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Picture 2" descr="C:\Documents and Settings\wet\Pulpit\photo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6530" y="4644102"/>
            <a:ext cx="1755998" cy="165388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1989" name="Picture 5" descr="http://clientes.agenciabussola.com.br/corrida/images/placa7Km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8235" y="0"/>
            <a:ext cx="1120589" cy="1254391"/>
          </a:xfrm>
          <a:prstGeom prst="rect">
            <a:avLst/>
          </a:prstGeom>
          <a:noFill/>
        </p:spPr>
      </p:pic>
      <p:sp>
        <p:nvSpPr>
          <p:cNvPr id="7" name="Znak zakazu 6"/>
          <p:cNvSpPr/>
          <p:nvPr/>
        </p:nvSpPr>
        <p:spPr>
          <a:xfrm>
            <a:off x="1721224" y="4401671"/>
            <a:ext cx="2259105" cy="2097741"/>
          </a:xfrm>
          <a:prstGeom prst="noSmoking">
            <a:avLst>
              <a:gd name="adj" fmla="val 4640"/>
            </a:avLst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8" name="Znak zakazu 7"/>
          <p:cNvSpPr/>
          <p:nvPr/>
        </p:nvSpPr>
        <p:spPr>
          <a:xfrm>
            <a:off x="5091953" y="4410636"/>
            <a:ext cx="2259105" cy="2097741"/>
          </a:xfrm>
          <a:prstGeom prst="noSmoking">
            <a:avLst>
              <a:gd name="adj" fmla="val 4640"/>
            </a:avLst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Obszar zagrożony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3011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38213"/>
            <a:ext cx="8229600" cy="5187950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pl-PL" altLang="pl-PL" sz="2400" dirty="0" smtClean="0"/>
          </a:p>
          <a:p>
            <a:pPr algn="ctr">
              <a:buFont typeface="Arial" charset="0"/>
              <a:buNone/>
            </a:pPr>
            <a:r>
              <a:rPr lang="pl-PL" altLang="pl-PL" sz="2400" dirty="0" smtClean="0"/>
              <a:t>W obszarze zagrożonym </a:t>
            </a:r>
            <a:r>
              <a:rPr lang="pl-PL" altLang="pl-PL" sz="2400" b="1" u="sng" dirty="0" smtClean="0"/>
              <a:t>nakazuje się:</a:t>
            </a:r>
          </a:p>
          <a:p>
            <a:pPr algn="ctr">
              <a:buFont typeface="Arial" charset="0"/>
              <a:buNone/>
            </a:pPr>
            <a:endParaRPr lang="pl-PL" altLang="pl-PL" sz="2400" b="1" u="sng" dirty="0" smtClean="0"/>
          </a:p>
          <a:p>
            <a:r>
              <a:rPr lang="pl-PL" altLang="pl-PL" sz="2000" b="1" u="sng" dirty="0" smtClean="0"/>
              <a:t>oczyszczanie i odkażanie</a:t>
            </a:r>
            <a:r>
              <a:rPr lang="pl-PL" altLang="pl-PL" sz="2000" dirty="0" smtClean="0"/>
              <a:t> środków transportu oraz sprzętu używanego do transportu zwierząt, tusz, pasz, nawozów naturalnych lub przedmiotów, które mogą spowodować szerzenie się choroby;</a:t>
            </a:r>
          </a:p>
          <a:p>
            <a:r>
              <a:rPr lang="pl-PL" altLang="pl-PL" sz="2000" b="1" u="sng" dirty="0" smtClean="0"/>
              <a:t>zachowanie zasad higieny </a:t>
            </a:r>
            <a:r>
              <a:rPr lang="pl-PL" altLang="pl-PL" sz="2000" dirty="0" smtClean="0"/>
              <a:t>(co najmniej odkażanie rąk i obuwia) przez osoby wchodzące i wychodzące z gospodarstw;</a:t>
            </a:r>
          </a:p>
          <a:p>
            <a:r>
              <a:rPr lang="pl-PL" altLang="pl-PL" sz="2000" b="1" dirty="0" smtClean="0">
                <a:solidFill>
                  <a:srgbClr val="FF0000"/>
                </a:solidFill>
              </a:rPr>
              <a:t>niezwłoczne powiadamianie PLW o wszystkich </a:t>
            </a:r>
            <a:r>
              <a:rPr lang="pl-PL" altLang="pl-PL" sz="2000" b="1" dirty="0" err="1" smtClean="0">
                <a:solidFill>
                  <a:srgbClr val="FF0000"/>
                </a:solidFill>
              </a:rPr>
              <a:t>padłych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 i chorych świniach w gospodarstwie;</a:t>
            </a:r>
          </a:p>
          <a:p>
            <a:r>
              <a:rPr lang="pl-PL" altLang="pl-PL" sz="2000" dirty="0" smtClean="0"/>
              <a:t>można zastosować inne środki z katalogu ustawowego (wyszczególnione w rozporządzeniu, np. wprowadzić czasowe ograniczenia w ruchu osób lub pojazdów) jeśli wymaga tego sytuacja epizootyczna.</a:t>
            </a:r>
          </a:p>
        </p:txBody>
      </p:sp>
      <p:pic>
        <p:nvPicPr>
          <p:cNvPr id="4" name="Picture 5" descr="http://clientes.agenciabussola.com.br/corrida/images/placa7K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235" y="0"/>
            <a:ext cx="1120589" cy="12543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Obszar zagrożony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4035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38213"/>
            <a:ext cx="8229600" cy="5187950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pl-PL" altLang="pl-PL" sz="800" b="1" dirty="0" smtClean="0"/>
          </a:p>
          <a:p>
            <a:pPr algn="ctr">
              <a:buFont typeface="Arial" charset="0"/>
              <a:buNone/>
            </a:pPr>
            <a:r>
              <a:rPr lang="pl-PL" altLang="pl-PL" sz="2400" b="1" dirty="0" smtClean="0"/>
              <a:t>W obszarze zagrożonym:</a:t>
            </a:r>
            <a:endParaRPr lang="pl-PL" altLang="pl-PL" sz="2400" b="1" u="sng" dirty="0" smtClean="0"/>
          </a:p>
          <a:p>
            <a:pPr algn="ctr">
              <a:buFont typeface="Arial" charset="0"/>
              <a:buNone/>
            </a:pPr>
            <a:endParaRPr lang="pl-PL" altLang="pl-PL" sz="800" b="1" u="sng" dirty="0" smtClean="0"/>
          </a:p>
          <a:p>
            <a:pPr>
              <a:buFont typeface="Arial" charset="0"/>
              <a:buNone/>
            </a:pPr>
            <a:r>
              <a:rPr lang="pl-PL" altLang="pl-PL" sz="2000" b="1" dirty="0" smtClean="0"/>
              <a:t>      </a:t>
            </a:r>
            <a:r>
              <a:rPr lang="pl-PL" altLang="pl-PL" sz="2000" dirty="0" smtClean="0"/>
              <a:t>Inspekcja Weterynaryjna przeprowadza </a:t>
            </a:r>
            <a:r>
              <a:rPr lang="pl-PL" altLang="pl-PL" sz="2000" b="1" dirty="0" err="1" smtClean="0">
                <a:solidFill>
                  <a:srgbClr val="FF0000"/>
                </a:solidFill>
              </a:rPr>
              <a:t>perlustracje</a:t>
            </a:r>
            <a:r>
              <a:rPr lang="pl-PL" altLang="pl-PL" sz="2000" dirty="0" smtClean="0"/>
              <a:t> (przeglądy/kontrole) gospodarstw w celu:</a:t>
            </a:r>
          </a:p>
          <a:p>
            <a:pPr>
              <a:buFont typeface="Arial" charset="0"/>
              <a:buNone/>
            </a:pPr>
            <a:r>
              <a:rPr lang="pl-PL" altLang="pl-PL" sz="2000" dirty="0" smtClean="0"/>
              <a:t>       - ustalenia, czy w gospodarstwach utrzymywane są świnie lub zwierzęta z gatunków wrażliwych;</a:t>
            </a:r>
          </a:p>
          <a:p>
            <a:pPr>
              <a:buFont typeface="Arial" charset="0"/>
              <a:buNone/>
            </a:pPr>
            <a:r>
              <a:rPr lang="pl-PL" altLang="pl-PL" sz="2000" dirty="0" smtClean="0"/>
              <a:t>       - dokonania spisu i aktualizacji wszystkich gospodarstw w obszarze zagrożonym, w których utrzymywane są świnie oraz stanu liczebnego świń w tych gospodarstwach w podziale na kategorie produkcyjne;</a:t>
            </a:r>
          </a:p>
          <a:p>
            <a:pPr>
              <a:buFont typeface="Arial" charset="0"/>
              <a:buNone/>
            </a:pPr>
            <a:r>
              <a:rPr lang="pl-PL" altLang="pl-PL" sz="2000" dirty="0" smtClean="0"/>
              <a:t>       - sprawdzenia stanu zdrowia zwierząt w stadach – przeprowadza badanie kliniczne wszystkich świń utrzymywanych w obszarze zapowietrzonym;</a:t>
            </a:r>
          </a:p>
          <a:p>
            <a:pPr>
              <a:buFont typeface="Arial" charset="0"/>
              <a:buNone/>
            </a:pPr>
            <a:r>
              <a:rPr lang="pl-PL" altLang="pl-PL" sz="2000" dirty="0" smtClean="0"/>
              <a:t>      - dokonania kontroli prawidłowości prowadzenia księgi rejestracji i oznakowania świń;</a:t>
            </a:r>
          </a:p>
          <a:p>
            <a:pPr>
              <a:buFont typeface="Arial" charset="0"/>
              <a:buNone/>
            </a:pPr>
            <a:r>
              <a:rPr lang="pl-PL" altLang="pl-PL" sz="2000" dirty="0" smtClean="0"/>
              <a:t>      - pobrania próbek do badań laboratoryjnych w kierunku ASF.</a:t>
            </a:r>
          </a:p>
          <a:p>
            <a:pPr>
              <a:buFont typeface="Arial" charset="0"/>
              <a:buNone/>
            </a:pPr>
            <a:endParaRPr lang="pl-PL" altLang="pl-PL" sz="2000" dirty="0" smtClean="0"/>
          </a:p>
        </p:txBody>
      </p:sp>
      <p:pic>
        <p:nvPicPr>
          <p:cNvPr id="4" name="Picture 5" descr="http://clientes.agenciabussola.com.br/corrida/images/placa7K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235" y="0"/>
            <a:ext cx="1120589" cy="12543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Obszar zagrożony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5059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179513"/>
            <a:ext cx="8229600" cy="49466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l-PL" altLang="pl-PL" sz="2000" dirty="0" smtClean="0"/>
              <a:t>      Jeżeli nie stwierdza się nowych ognisk ASF, to </a:t>
            </a:r>
            <a:r>
              <a:rPr lang="pl-PL" altLang="pl-PL" sz="2000" b="1" dirty="0" smtClean="0"/>
              <a:t>po upływie 30 dni</a:t>
            </a:r>
            <a:r>
              <a:rPr lang="pl-PL" altLang="pl-PL" sz="2000" dirty="0" smtClean="0"/>
              <a:t> </a:t>
            </a:r>
            <a:r>
              <a:rPr lang="pl-PL" altLang="pl-PL" sz="2000" b="1" dirty="0" smtClean="0"/>
              <a:t>od dnia zakończenia wstępnego oczyszczania i dezynfekcji w ognisku choroby</a:t>
            </a:r>
            <a:r>
              <a:rPr lang="pl-PL" altLang="pl-PL" sz="2000" dirty="0" smtClean="0"/>
              <a:t>, PLW może wydać zgodę na wywiezienie świń, w zaplombowanych przez niego środkach transportu z gospodarstwa do:</a:t>
            </a:r>
          </a:p>
          <a:p>
            <a:pPr>
              <a:buFont typeface="Arial" charset="0"/>
              <a:buNone/>
            </a:pPr>
            <a:r>
              <a:rPr lang="pl-PL" altLang="pl-PL" sz="2000" dirty="0" smtClean="0"/>
              <a:t>  -  wyznaczonej przez niego rzeźni w celu niezwłocznego dokonania uboju, przy czym jeżeli jest to możliwe rzeźnia powinna znajdować się na obszarze zapowietrzonym lub zagrożonym;</a:t>
            </a:r>
          </a:p>
          <a:p>
            <a:pPr>
              <a:buFont typeface="Arial" charset="0"/>
              <a:buNone/>
            </a:pPr>
            <a:r>
              <a:rPr lang="pl-PL" altLang="pl-PL" sz="2000" dirty="0" smtClean="0"/>
              <a:t>-    zakładu zajmującego się przetwarzaniem UPPZ lub produktów pochodnych, w którym świnie zostaną zabite, a ich zwłoki przetworzone lub zniszczone jako materiał kategorii I;</a:t>
            </a:r>
          </a:p>
          <a:p>
            <a:pPr>
              <a:buFont typeface="Arial" charset="0"/>
              <a:buNone/>
            </a:pPr>
            <a:r>
              <a:rPr lang="pl-PL" altLang="pl-PL" sz="2000" dirty="0" smtClean="0"/>
              <a:t> -    w wyjątkowych przypadkach (np. ze względów </a:t>
            </a:r>
            <a:r>
              <a:rPr lang="pl-PL" altLang="pl-PL" sz="2000" dirty="0" err="1" smtClean="0"/>
              <a:t>dobrostanowych</a:t>
            </a:r>
            <a:r>
              <a:rPr lang="pl-PL" altLang="pl-PL" sz="2000" dirty="0" smtClean="0"/>
              <a:t>) do innych gospodarstw znajdujących się wyłącznie w obszarze zapowietrzonym </a:t>
            </a:r>
            <a:r>
              <a:rPr lang="pl-PL" altLang="pl-PL" sz="2000" dirty="0" smtClean="0">
                <a:solidFill>
                  <a:srgbClr val="FF0000"/>
                </a:solidFill>
              </a:rPr>
              <a:t>(zagrożonym), </a:t>
            </a:r>
            <a:r>
              <a:rPr lang="pl-PL" altLang="pl-PL" sz="2000" dirty="0" smtClean="0"/>
              <a:t>przy czym informacja o zamiarze wywozu musi zostać przekazana za pośrednictwem WLW do GLW. GLW informuje o takim wywozie Komisję Europejską.</a:t>
            </a:r>
            <a:endParaRPr lang="pl-PL" altLang="pl-PL" sz="2000" b="1" dirty="0" smtClean="0"/>
          </a:p>
          <a:p>
            <a:pPr algn="ctr">
              <a:buFont typeface="Arial" charset="0"/>
              <a:buNone/>
            </a:pPr>
            <a:endParaRPr lang="pl-PL" altLang="pl-PL" sz="2000" b="1" u="sng" dirty="0" smtClean="0"/>
          </a:p>
        </p:txBody>
      </p:sp>
      <p:pic>
        <p:nvPicPr>
          <p:cNvPr id="4" name="Picture 5" descr="http://clientes.agenciabussola.com.br/corrida/images/placa7K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235" y="0"/>
            <a:ext cx="1120589" cy="12543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Obszar zagrożony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" name="Picture 5" descr="http://clientes.agenciabussola.com.br/corrida/images/placa7K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235" y="0"/>
            <a:ext cx="1120589" cy="1254391"/>
          </a:xfrm>
          <a:prstGeom prst="rect">
            <a:avLst/>
          </a:prstGeom>
          <a:noFill/>
        </p:spPr>
      </p:pic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039529"/>
            <a:ext cx="8229600" cy="5319713"/>
          </a:xfrm>
        </p:spPr>
        <p:txBody>
          <a:bodyPr/>
          <a:lstStyle/>
          <a:p>
            <a:endParaRPr lang="pl-PL" altLang="pl-PL" sz="2000" dirty="0" smtClean="0"/>
          </a:p>
          <a:p>
            <a:r>
              <a:rPr lang="pl-PL" altLang="pl-PL" sz="2000" b="1" u="sng" dirty="0" smtClean="0"/>
              <a:t>Warunki wydania zgody </a:t>
            </a:r>
            <a:r>
              <a:rPr lang="pl-PL" altLang="pl-PL" sz="2000" u="sng" dirty="0" smtClean="0"/>
              <a:t>przez PLW na wywóz świń z gospodarstwa w obszarze zapowietrzonym </a:t>
            </a:r>
            <a:r>
              <a:rPr lang="pl-PL" altLang="pl-PL" sz="2000" b="1" u="sng" dirty="0" smtClean="0"/>
              <a:t>po upływie 30 dni</a:t>
            </a:r>
            <a:r>
              <a:rPr lang="pl-PL" altLang="pl-PL" sz="2000" u="sng" dirty="0" smtClean="0"/>
              <a:t>:</a:t>
            </a:r>
          </a:p>
          <a:p>
            <a:endParaRPr lang="pl-PL" altLang="pl-PL" sz="800" dirty="0" smtClean="0"/>
          </a:p>
          <a:p>
            <a:pPr>
              <a:buFont typeface="Arial" charset="0"/>
              <a:buNone/>
            </a:pPr>
            <a:r>
              <a:rPr lang="pl-PL" altLang="pl-PL" sz="2000" dirty="0" smtClean="0"/>
              <a:t>     - pobranie od świń przeznaczonych do uboju lub zabicia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próbek do badań laboratoryjnych</a:t>
            </a:r>
            <a:r>
              <a:rPr lang="pl-PL" altLang="pl-PL" sz="2000" dirty="0" smtClean="0"/>
              <a:t>  (zgodnie z decyzją Komisji 2003/422/WE) w celu stwierdzenia albo wykluczenia choroby – wynik badania laboratoryjnego jest ujemny;</a:t>
            </a:r>
          </a:p>
          <a:p>
            <a:pPr>
              <a:buFont typeface="Arial" charset="0"/>
              <a:buNone/>
            </a:pPr>
            <a:r>
              <a:rPr lang="pl-PL" altLang="pl-PL" sz="2000" dirty="0" smtClean="0"/>
              <a:t>    - przeprowadzenie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badania klinicznego świń</a:t>
            </a:r>
            <a:r>
              <a:rPr lang="pl-PL" altLang="pl-PL" sz="2000" dirty="0" smtClean="0"/>
              <a:t>, w tym wszystkich świń, które mają być wywiezione zgodnie z decyzją Komisji 2003/422/WE, obejmujące w szczególności pomiar wewnętrznej ciepłoty ciała świń, przy czym wynik badania potwierdza dobry stan zdrowia zwierząt;</a:t>
            </a:r>
          </a:p>
          <a:p>
            <a:pPr>
              <a:buFont typeface="Arial" charset="0"/>
              <a:buNone/>
            </a:pPr>
            <a:r>
              <a:rPr lang="pl-PL" altLang="pl-PL" sz="2000" dirty="0" smtClean="0"/>
              <a:t>    - sprawdzenie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prawidłowości prowadzenia księgi rejestracji i prawidłowości oznakowania świń</a:t>
            </a:r>
            <a:r>
              <a:rPr lang="pl-PL" altLang="pl-PL" sz="2000" dirty="0" smtClean="0"/>
              <a:t>, przy czym brak jest niezgodności pomiędzy stanem faktycznym a danymi w księdze rejestracji świń;</a:t>
            </a:r>
          </a:p>
          <a:p>
            <a:pPr>
              <a:buFont typeface="Arial" charset="0"/>
              <a:buNone/>
            </a:pPr>
            <a:r>
              <a:rPr lang="pl-PL" altLang="pl-PL" sz="2000" dirty="0" smtClean="0"/>
              <a:t>    -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środki transportu użyte do przewozu świń zostaną oczyszczone i zdezynfekowane </a:t>
            </a:r>
            <a:r>
              <a:rPr lang="pl-PL" altLang="pl-PL" sz="2000" dirty="0" smtClean="0"/>
              <a:t>natychmiast po zakończeniu transportu.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Obszar zagrożony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" name="Picture 5" descr="http://clientes.agenciabussola.com.br/corrida/images/placa7K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235" y="0"/>
            <a:ext cx="1120589" cy="1254391"/>
          </a:xfrm>
          <a:prstGeom prst="rect">
            <a:avLst/>
          </a:prstGeom>
          <a:noFill/>
        </p:spPr>
      </p:pic>
      <p:sp>
        <p:nvSpPr>
          <p:cNvPr id="6" name="Symbol zastępczy zawartości 2"/>
          <p:cNvSpPr>
            <a:spLocks noGrp="1"/>
          </p:cNvSpPr>
          <p:nvPr>
            <p:ph idx="1"/>
          </p:nvPr>
        </p:nvSpPr>
        <p:spPr>
          <a:xfrm>
            <a:off x="466165" y="1467130"/>
            <a:ext cx="8229600" cy="5187950"/>
          </a:xfrm>
        </p:spPr>
        <p:txBody>
          <a:bodyPr/>
          <a:lstStyle/>
          <a:p>
            <a:r>
              <a:rPr lang="pl-PL" altLang="pl-PL" sz="2000" dirty="0" smtClean="0"/>
              <a:t>Po wydaniu zgody, PLW właściwy dla gospodarstwa pochodzenia świń informuje PLW właściwego dla rzeźni o zamiarze wywozu świń z gospodarstwa w obszarze zapowietrzonym  (w tym przekazuje dane dotyczące nazwy i adresu gospodarstwa pochodzenia zwierząt, numeru siedziby stada, daty i godziny wywozu, danych środka transportu i liczby świń z podaniem ich numerów identyfikacyjnych w podziale na grupy produkcyjne); </a:t>
            </a:r>
          </a:p>
          <a:p>
            <a:r>
              <a:rPr lang="pl-PL" altLang="pl-PL" sz="2000" dirty="0" smtClean="0"/>
              <a:t>Informację zwrotną o dotarciu świń do rzeźni przekazuje PLW właściwy dla rzeźni (w tym podaje informację o ewentualnych niezgodnościach w porównaniu do informacji przekazanych przez PLW właściwego dla gospodarstwa pochodzenia świń przed ich wywozem, np. dotyczących liczby świń, oznakowaniu świń).</a:t>
            </a:r>
          </a:p>
          <a:p>
            <a:pPr algn="ctr"/>
            <a:endParaRPr lang="pl-PL" altLang="pl-PL" sz="2000" b="1" u="sng" dirty="0" smtClean="0"/>
          </a:p>
        </p:txBody>
      </p:sp>
      <p:pic>
        <p:nvPicPr>
          <p:cNvPr id="7" name="Picture 5" descr="http://www.usb.wtcpoznan.pl/midcom-serveattachmentguid-1e24a7b182790ea4a7b11e2a764673ceded6eeb6eeb/ikonki-strzalk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35389" y="4935126"/>
            <a:ext cx="2312893" cy="16122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Obszar zagrożony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8131" name="Symbol zastępczy zawartości 2"/>
          <p:cNvSpPr>
            <a:spLocks noGrp="1"/>
          </p:cNvSpPr>
          <p:nvPr>
            <p:ph idx="1"/>
          </p:nvPr>
        </p:nvSpPr>
        <p:spPr>
          <a:xfrm>
            <a:off x="457200" y="817193"/>
            <a:ext cx="8229600" cy="5416550"/>
          </a:xfrm>
        </p:spPr>
        <p:txBody>
          <a:bodyPr/>
          <a:lstStyle/>
          <a:p>
            <a:endParaRPr lang="pl-PL" altLang="pl-PL" sz="2000" dirty="0" smtClean="0"/>
          </a:p>
          <a:p>
            <a:r>
              <a:rPr lang="pl-PL" altLang="pl-PL" sz="1800" dirty="0" smtClean="0"/>
              <a:t>W przypadku wystąpienia kolejnych ognisk choroby i konieczności utrzymywania zakazów na obszarze zagrożonym, na wniosek posiadacza świń, </a:t>
            </a:r>
            <a:r>
              <a:rPr lang="pl-PL" altLang="pl-PL" sz="1800" b="1" dirty="0" smtClean="0"/>
              <a:t>po upływie 40 dni od dnia określenia obszaru zapowietrzonego</a:t>
            </a:r>
            <a:r>
              <a:rPr lang="pl-PL" altLang="pl-PL" sz="1800" dirty="0" smtClean="0"/>
              <a:t>, biorąc pod uwagę dobrostan zwierząt, PLW może wyrazić zgodę na wywóz świń z gospodarstwa położonego w obszarze zagrożonym w zaplombowanych środkach transportu do: </a:t>
            </a:r>
          </a:p>
          <a:p>
            <a:pPr>
              <a:buFont typeface="Arial" charset="0"/>
              <a:buNone/>
            </a:pPr>
            <a:r>
              <a:rPr lang="pl-PL" altLang="pl-PL" sz="1800" dirty="0" smtClean="0"/>
              <a:t>-     wyznaczonej przez niego rzeźni w celu niezwłocznego dokonania uboju, przy czym jeżeli jest to możliwe rzeźnia powinna znajdować się na obszarze zapowietrzonym lub zagrożonym;</a:t>
            </a:r>
          </a:p>
          <a:p>
            <a:pPr>
              <a:buFont typeface="Arial" charset="0"/>
              <a:buNone/>
            </a:pPr>
            <a:r>
              <a:rPr lang="pl-PL" altLang="pl-PL" sz="1800" dirty="0" smtClean="0"/>
              <a:t>-     zakładu zajmującego się przetwarzaniem UPPZ lub produktów pochodnych, w którym świnie zostaną zabite, a ich zwłoki przetworzone lub zniszczone jako materiał kategorii I;</a:t>
            </a:r>
          </a:p>
          <a:p>
            <a:pPr>
              <a:buFont typeface="Arial" charset="0"/>
              <a:buNone/>
            </a:pPr>
            <a:r>
              <a:rPr lang="pl-PL" altLang="pl-PL" sz="1800" dirty="0" smtClean="0"/>
              <a:t> -    w wyjątkowych przypadkach do innych gospodarstw znajdujących się wyłącznie w obszarze zapowietrzonym </a:t>
            </a:r>
            <a:r>
              <a:rPr lang="pl-PL" altLang="pl-PL" sz="1800" dirty="0" smtClean="0">
                <a:solidFill>
                  <a:srgbClr val="FF0000"/>
                </a:solidFill>
              </a:rPr>
              <a:t>(zagrożonym)</a:t>
            </a:r>
            <a:r>
              <a:rPr lang="pl-PL" altLang="pl-PL" sz="1800" dirty="0" smtClean="0"/>
              <a:t>,  przy czym informacja o zamiarze wywozu musi zostać przekazana za pośrednictwem WLW do GLW. GLW informuje o tym Komisję Europejską.</a:t>
            </a:r>
          </a:p>
          <a:p>
            <a:r>
              <a:rPr lang="pl-PL" altLang="pl-PL" sz="1800" dirty="0" smtClean="0"/>
              <a:t>Warunki wywozu są analogiczne do wymienionych poprzednio, w przypadku zgody PLW na wywóz świń z gospodarstwa w obszarze zapowietrzonym po upływie 40 dni od dnia wstępnego czyszczenia i dezynfekcji we wszystkich ogniskach choroby.</a:t>
            </a:r>
            <a:endParaRPr lang="pl-PL" altLang="pl-PL" sz="1800" b="1" u="sng" dirty="0" smtClean="0"/>
          </a:p>
        </p:txBody>
      </p:sp>
      <p:pic>
        <p:nvPicPr>
          <p:cNvPr id="4" name="Picture 5" descr="http://clientes.agenciabussola.com.br/corrida/images/placa7K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235" y="0"/>
            <a:ext cx="1120589" cy="12543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243013"/>
            <a:ext cx="8229600" cy="5187950"/>
          </a:xfrm>
        </p:spPr>
        <p:txBody>
          <a:bodyPr/>
          <a:lstStyle/>
          <a:p>
            <a:endParaRPr lang="pl-PL" altLang="pl-PL" sz="2000" dirty="0" smtClean="0"/>
          </a:p>
          <a:p>
            <a:r>
              <a:rPr lang="pl-PL" altLang="pl-PL" sz="2400" dirty="0" smtClean="0"/>
              <a:t>Warunki znoszenia zakazów w obszarze zagrożonym (znoszenie obszaru zagrożonego):</a:t>
            </a:r>
          </a:p>
          <a:p>
            <a:pPr>
              <a:buFont typeface="Arial" charset="0"/>
              <a:buNone/>
            </a:pPr>
            <a:r>
              <a:rPr lang="pl-PL" altLang="pl-PL" sz="2400" dirty="0" smtClean="0"/>
              <a:t>    -  przeprowadzenie </a:t>
            </a:r>
            <a:r>
              <a:rPr lang="pl-PL" altLang="pl-PL" sz="2400" b="1" dirty="0" smtClean="0">
                <a:solidFill>
                  <a:srgbClr val="FF0000"/>
                </a:solidFill>
              </a:rPr>
              <a:t>czyszczenia i dezynfekcji we wszystkich </a:t>
            </a:r>
            <a:br>
              <a:rPr lang="pl-PL" altLang="pl-PL" sz="2400" b="1" dirty="0" smtClean="0">
                <a:solidFill>
                  <a:srgbClr val="FF0000"/>
                </a:solidFill>
              </a:rPr>
            </a:br>
            <a:r>
              <a:rPr lang="pl-PL" altLang="pl-PL" sz="2400" b="1" dirty="0" smtClean="0">
                <a:solidFill>
                  <a:srgbClr val="FF0000"/>
                </a:solidFill>
              </a:rPr>
              <a:t>  ogniskach choroby;</a:t>
            </a:r>
          </a:p>
          <a:p>
            <a:pPr>
              <a:buFont typeface="Arial" charset="0"/>
              <a:buNone/>
            </a:pPr>
            <a:r>
              <a:rPr lang="pl-PL" altLang="pl-PL" sz="2400" dirty="0" smtClean="0"/>
              <a:t>    -  poddanie świń we wszystkich gospodarstwach w obszarze zapowietrzonym </a:t>
            </a:r>
            <a:r>
              <a:rPr lang="pl-PL" altLang="pl-PL" sz="2400" b="1" dirty="0" smtClean="0">
                <a:solidFill>
                  <a:srgbClr val="FF0000"/>
                </a:solidFill>
              </a:rPr>
              <a:t>badaniu klinicznemu i laboratoryjnemu </a:t>
            </a:r>
            <a:r>
              <a:rPr lang="pl-PL" altLang="pl-PL" sz="2400" dirty="0" smtClean="0"/>
              <a:t>zgodnie z przepisami decyzji Komisji 2003/422/WE, przy czym badanie kliniczne i pobieranie próbek do badań laboratoryjnych może być rozpoczęte </a:t>
            </a:r>
            <a:r>
              <a:rPr lang="pl-PL" altLang="pl-PL" sz="2400" b="1" u="sng" dirty="0" smtClean="0"/>
              <a:t>nie wcześniej niż po upływie 40 dni </a:t>
            </a:r>
            <a:r>
              <a:rPr lang="pl-PL" altLang="pl-PL" sz="2400" dirty="0" smtClean="0"/>
              <a:t>od dnia wstępnego czyszczenia i dezynfekcji we wszystkich ogniskach choroby.</a:t>
            </a:r>
            <a:endParaRPr lang="pl-PL" altLang="pl-PL" sz="2000" b="1" u="sng" dirty="0" smtClean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Obszar zagrożony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" name="Picture 5" descr="http://clientes.agenciabussola.com.br/corrida/images/placa7K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235" y="0"/>
            <a:ext cx="1120589" cy="12543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Obszar zagrożony </a:t>
            </a:r>
            <a:br>
              <a:rPr lang="pl-PL" sz="3200" dirty="0" smtClean="0">
                <a:solidFill>
                  <a:schemeClr val="bg1"/>
                </a:solidFill>
                <a:latin typeface="+mn-lt"/>
              </a:rPr>
            </a:b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– skrócenie terminów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0179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135443"/>
            <a:ext cx="8229600" cy="5187950"/>
          </a:xfrm>
        </p:spPr>
        <p:txBody>
          <a:bodyPr/>
          <a:lstStyle/>
          <a:p>
            <a:r>
              <a:rPr lang="pl-PL" altLang="pl-PL" sz="2000" b="1" dirty="0" smtClean="0"/>
              <a:t>30-dniowy okres</a:t>
            </a:r>
            <a:r>
              <a:rPr lang="pl-PL" altLang="pl-PL" sz="2000" dirty="0" smtClean="0"/>
              <a:t>, po którym możliwe jest wydanie zgody PLW na wywóz świń z gospodarstwa położonego w obszarze zagrożonym, w przypadku gdy nie występują kolejne ogniska choroby – </a:t>
            </a:r>
            <a:r>
              <a:rPr lang="pl-PL" altLang="pl-PL" sz="2000" b="1" dirty="0" smtClean="0"/>
              <a:t>może zostać skrócony do 21 dni;</a:t>
            </a:r>
          </a:p>
          <a:p>
            <a:r>
              <a:rPr lang="pl-PL" altLang="pl-PL" sz="2000" b="1" dirty="0" smtClean="0"/>
              <a:t>40 - dniowy okres</a:t>
            </a:r>
            <a:r>
              <a:rPr lang="pl-PL" altLang="pl-PL" sz="2000" dirty="0" smtClean="0"/>
              <a:t>, po którym możliwe jest wydanie zgody PLW na wywóz świń z gospodarstwa położonego w obszarze zagrożonym, na wniosek posiadacza świń i ze względu na dobrostan tych zwierząt, w przypadku, gdy zakazy w obszarze są utrzymywane ze względu na wystąpienie kolejnych ognisk choroby – </a:t>
            </a:r>
            <a:r>
              <a:rPr lang="pl-PL" altLang="pl-PL" sz="2000" b="1" dirty="0" smtClean="0"/>
              <a:t>może być skrócony do 30 dni;</a:t>
            </a:r>
          </a:p>
          <a:p>
            <a:r>
              <a:rPr lang="pl-PL" altLang="pl-PL" sz="2000" b="1" dirty="0" smtClean="0"/>
              <a:t>40-dniowy okres</a:t>
            </a:r>
            <a:r>
              <a:rPr lang="pl-PL" altLang="pl-PL" sz="2000" dirty="0" smtClean="0"/>
              <a:t>, po którym może rozpocząć się badanie kliniczne oraz pobieranie próbek do badań we wszystkich gospodarstwach położonych w obszarze zagrożonym w celu zniesienia zakazów w tym obszarze - </a:t>
            </a:r>
            <a:r>
              <a:rPr lang="pl-PL" altLang="pl-PL" sz="2000" b="1" dirty="0" smtClean="0"/>
              <a:t>może zostać skrócony do 20 dni;</a:t>
            </a:r>
          </a:p>
          <a:p>
            <a:pPr algn="ctr">
              <a:buFont typeface="Arial" charset="0"/>
              <a:buNone/>
            </a:pPr>
            <a:r>
              <a:rPr lang="pl-PL" altLang="pl-PL" sz="2000" b="1" dirty="0" smtClean="0"/>
              <a:t> jeżeli:</a:t>
            </a:r>
          </a:p>
          <a:p>
            <a:pPr algn="ctr">
              <a:buFont typeface="Arial" charset="0"/>
              <a:buNone/>
            </a:pPr>
            <a:r>
              <a:rPr lang="pl-PL" altLang="pl-PL" sz="2000" dirty="0" smtClean="0"/>
              <a:t>    odpowiednio: w danym gospodarstwie/gospodarstwach, na podstawie badań laboratoryjnych próbek pobranych zgodnie z intensywnym schematem pobierania próbek, o którym mowa w decyzji Komisji 2003/422/WE, wykluczono afrykański pomór świń.</a:t>
            </a:r>
          </a:p>
        </p:txBody>
      </p:sp>
      <p:pic>
        <p:nvPicPr>
          <p:cNvPr id="4" name="Picture 5" descr="http://clientes.agenciabussola.com.br/corrida/images/placa7K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235" y="0"/>
            <a:ext cx="1120589" cy="12543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583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Wydłużenie okresu obowiązywania zakazów</a:t>
            </a: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3251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095375"/>
            <a:ext cx="8229600" cy="5184775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pl-PL" altLang="pl-PL" sz="2000" dirty="0" smtClean="0"/>
              <a:t>      W związku z wystąpieniem na obszarze województwa podlaskiego oraz woj. lubelskiego kolejnych ognisk choroby został poszerzony zasięg obszarów zagrożonych, wyznaczonych w związku z wystąpieniem nowych ognisk choroby, jak również został wydłużony termin obowiązywania zakazów </a:t>
            </a:r>
            <a:r>
              <a:rPr lang="pl-PL" altLang="pl-PL" sz="2000" b="1" dirty="0" smtClean="0">
                <a:solidFill>
                  <a:srgbClr val="00FF00"/>
                </a:solidFill>
              </a:rPr>
              <a:t>do dnia 15 października 2016r. </a:t>
            </a:r>
            <a:r>
              <a:rPr lang="pl-PL" altLang="pl-PL" sz="2000" b="1" dirty="0" smtClean="0"/>
              <a:t>(decyzja wykonawcza Komisji (UE) 2016/1452 z dnia 2 września 2016 r. dotycząca niektórych tymczasowych środków ochronnych w odniesieniu do afrykańskiego pomoru świń w Polsce)</a:t>
            </a:r>
          </a:p>
          <a:p>
            <a:pPr algn="ctr">
              <a:buFont typeface="Arial" charset="0"/>
              <a:buNone/>
            </a:pPr>
            <a:r>
              <a:rPr lang="pl-PL" altLang="pl-PL" sz="2000" b="1" dirty="0" smtClean="0">
                <a:solidFill>
                  <a:srgbClr val="FF0000"/>
                </a:solidFill>
              </a:rPr>
              <a:t>W związku z powyższym, do dnia 15 października 2016r., nie będą miały zastosowania przepisy dotyczące </a:t>
            </a:r>
            <a:r>
              <a:rPr lang="pl-PL" altLang="pl-PL" sz="2000" b="1" u="sng" dirty="0" smtClean="0">
                <a:solidFill>
                  <a:srgbClr val="FF0000"/>
                </a:solidFill>
              </a:rPr>
              <a:t>znoszenia obszarów zapowietrzonych oraz obszaru zagrożonego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, wyznaczonych w związku z wystąpieniem ww. ognisk choroby.  </a:t>
            </a:r>
          </a:p>
          <a:p>
            <a:pPr algn="ctr">
              <a:buFont typeface="Arial" charset="0"/>
              <a:buNone/>
            </a:pPr>
            <a:endParaRPr lang="pl-PL" altLang="pl-PL" sz="2000" b="1" dirty="0" smtClean="0">
              <a:solidFill>
                <a:srgbClr val="FF0000"/>
              </a:solidFill>
            </a:endParaRPr>
          </a:p>
          <a:p>
            <a:pPr algn="ctr">
              <a:buFont typeface="Arial" charset="0"/>
              <a:buNone/>
            </a:pPr>
            <a:endParaRPr lang="pl-PL" altLang="pl-PL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ytuł 1"/>
          <p:cNvSpPr>
            <a:spLocks noGrp="1"/>
          </p:cNvSpPr>
          <p:nvPr>
            <p:ph type="title"/>
          </p:nvPr>
        </p:nvSpPr>
        <p:spPr>
          <a:xfrm>
            <a:off x="4409037" y="0"/>
            <a:ext cx="3988051" cy="904875"/>
          </a:xfrm>
        </p:spPr>
        <p:txBody>
          <a:bodyPr/>
          <a:lstStyle/>
          <a:p>
            <a:r>
              <a:rPr lang="pl-PL" altLang="pl-PL" sz="2800" dirty="0" smtClean="0">
                <a:solidFill>
                  <a:schemeClr val="bg1"/>
                </a:solidFill>
              </a:rPr>
              <a:t>Obszary zapowietrzone </a:t>
            </a:r>
            <a:br>
              <a:rPr lang="pl-PL" altLang="pl-PL" sz="2800" dirty="0" smtClean="0">
                <a:solidFill>
                  <a:schemeClr val="bg1"/>
                </a:solidFill>
              </a:rPr>
            </a:br>
            <a:r>
              <a:rPr lang="pl-PL" altLang="pl-PL" sz="2800" dirty="0" smtClean="0">
                <a:solidFill>
                  <a:schemeClr val="bg1"/>
                </a:solidFill>
              </a:rPr>
              <a:t>i zagrożone</a:t>
            </a:r>
          </a:p>
        </p:txBody>
      </p:sp>
      <p:pic>
        <p:nvPicPr>
          <p:cNvPr id="4" name="Obraz 3" descr="NIe ogladać - dokument wewnetrzny  Regionalizacja PL 2016 projekt safeguar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6356" y="46781"/>
            <a:ext cx="4613874" cy="67569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cs typeface="Arial" charset="0"/>
              </a:rPr>
              <a:t>Regionalizacja w związku z występowaniem ASF</a:t>
            </a:r>
            <a:endParaRPr lang="en-US" altLang="pl-PL" sz="3200">
              <a:cs typeface="Arial" charset="0"/>
            </a:endParaRPr>
          </a:p>
        </p:txBody>
      </p:sp>
      <p:sp>
        <p:nvSpPr>
          <p:cNvPr id="54275" name="Tytuł 1"/>
          <p:cNvSpPr>
            <a:spLocks/>
          </p:cNvSpPr>
          <p:nvPr/>
        </p:nvSpPr>
        <p:spPr bwMode="auto">
          <a:xfrm>
            <a:off x="9525" y="1120775"/>
            <a:ext cx="913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endParaRPr lang="en-US" altLang="pl-PL" sz="2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54276" name="pole tekstowe 1"/>
          <p:cNvSpPr txBox="1">
            <a:spLocks noChangeArrowheads="1"/>
          </p:cNvSpPr>
          <p:nvPr/>
        </p:nvSpPr>
        <p:spPr bwMode="auto">
          <a:xfrm>
            <a:off x="932329" y="948690"/>
            <a:ext cx="8023412" cy="560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pl-PL" altLang="pl-PL" dirty="0">
              <a:solidFill>
                <a:schemeClr val="tx1"/>
              </a:solidFill>
            </a:endParaRPr>
          </a:p>
          <a:p>
            <a:r>
              <a:rPr lang="pl-PL" altLang="pl-PL" sz="2000" dirty="0">
                <a:solidFill>
                  <a:schemeClr val="tx1"/>
                </a:solidFill>
              </a:rPr>
              <a:t>Obszary, na których zastosowanie mają restrykcje związane z występowaniem afrykańskiego pomoru świń (</a:t>
            </a:r>
            <a:r>
              <a:rPr lang="pl-PL" altLang="pl-PL" sz="2000" b="1" dirty="0">
                <a:solidFill>
                  <a:srgbClr val="FF0000"/>
                </a:solidFill>
              </a:rPr>
              <a:t>regionalizacja</a:t>
            </a:r>
            <a:r>
              <a:rPr lang="pl-PL" altLang="pl-PL" sz="2000" dirty="0">
                <a:solidFill>
                  <a:schemeClr val="tx1"/>
                </a:solidFill>
              </a:rPr>
              <a:t>) ustanowione są przepisami decyzji wykonawczej Komisji </a:t>
            </a:r>
            <a:r>
              <a:rPr lang="pl-PL" altLang="pl-PL" dirty="0">
                <a:solidFill>
                  <a:schemeClr val="tx1"/>
                </a:solidFill>
              </a:rPr>
              <a:t>Nr </a:t>
            </a:r>
            <a:r>
              <a:rPr lang="pl-PL" altLang="pl-PL" sz="2000" dirty="0">
                <a:solidFill>
                  <a:schemeClr val="tx1"/>
                </a:solidFill>
              </a:rPr>
              <a:t>2014/709/UE w sprawie środków kontroli </a:t>
            </a:r>
            <a:r>
              <a:rPr lang="pl-PL" altLang="pl-PL" sz="2000" dirty="0" smtClean="0">
                <a:solidFill>
                  <a:schemeClr val="tx1"/>
                </a:solidFill>
              </a:rPr>
              <a:t>w </a:t>
            </a:r>
            <a:r>
              <a:rPr lang="pl-PL" altLang="pl-PL" sz="2000" dirty="0">
                <a:solidFill>
                  <a:schemeClr val="tx1"/>
                </a:solidFill>
              </a:rPr>
              <a:t>zakresie zdrowia zwierząt w odniesieniu do afrykańskiego pomoru świń </a:t>
            </a:r>
            <a:r>
              <a:rPr lang="pl-PL" altLang="pl-PL" sz="2000" dirty="0" smtClean="0">
                <a:solidFill>
                  <a:schemeClr val="tx1"/>
                </a:solidFill>
              </a:rPr>
              <a:t>w </a:t>
            </a:r>
            <a:r>
              <a:rPr lang="pl-PL" altLang="pl-PL" sz="2000" dirty="0">
                <a:solidFill>
                  <a:schemeClr val="tx1"/>
                </a:solidFill>
              </a:rPr>
              <a:t>niektórych państwach członkowskich i uchylająca decyzję wykonawczą 2014/178/UE </a:t>
            </a:r>
          </a:p>
          <a:p>
            <a:endParaRPr lang="pl-PL" altLang="pl-PL" sz="2000" dirty="0">
              <a:solidFill>
                <a:schemeClr val="tx1"/>
              </a:solidFill>
            </a:endParaRPr>
          </a:p>
          <a:p>
            <a:r>
              <a:rPr lang="pl-PL" altLang="pl-PL" sz="2000" dirty="0">
                <a:solidFill>
                  <a:schemeClr val="tx1"/>
                </a:solidFill>
              </a:rPr>
              <a:t>Załącznik do ww. decyzji zawiera wykaz obszarów, na których obowiązują restrykcje w zależności od stopnia zagrożenia afrykańskim pomorem świń (część I, II i III dotyczy pewnych obszarów Polski). Część IV załącznika dotyczy terytorium Sardynii.</a:t>
            </a:r>
          </a:p>
          <a:p>
            <a:endParaRPr lang="pl-PL" altLang="pl-PL" sz="2000" dirty="0">
              <a:solidFill>
                <a:schemeClr val="tx1"/>
              </a:solidFill>
            </a:endParaRPr>
          </a:p>
          <a:p>
            <a:r>
              <a:rPr lang="pl-PL" altLang="pl-PL" sz="2000" dirty="0">
                <a:solidFill>
                  <a:schemeClr val="tx1"/>
                </a:solidFill>
              </a:rPr>
              <a:t>Przepisy ww. decyzji są implementowane do polskiego prawa w rozporządzeniu </a:t>
            </a:r>
            <a:r>
              <a:rPr lang="pl-PL" altLang="pl-PL" sz="2000" dirty="0" err="1">
                <a:solidFill>
                  <a:schemeClr val="tx1"/>
                </a:solidFill>
              </a:rPr>
              <a:t>MRiRW</a:t>
            </a:r>
            <a:r>
              <a:rPr lang="pl-PL" altLang="pl-PL" sz="2000" dirty="0">
                <a:solidFill>
                  <a:schemeClr val="tx1"/>
                </a:solidFill>
              </a:rPr>
              <a:t> z dnia 6 maja 2015 r. w sprawie środków podejmowanych w związku z wystąpieniem afrykańskiego pomoru świń.</a:t>
            </a:r>
          </a:p>
          <a:p>
            <a:endParaRPr lang="pl-PL" altLang="pl-PL" sz="2000" dirty="0">
              <a:solidFill>
                <a:schemeClr val="tx1"/>
              </a:solidFill>
            </a:endParaRPr>
          </a:p>
          <a:p>
            <a:endParaRPr lang="pl-PL" altLang="pl-PL" sz="2000" dirty="0"/>
          </a:p>
        </p:txBody>
      </p:sp>
      <p:pic>
        <p:nvPicPr>
          <p:cNvPr id="5" name="Picture 9" descr="C:\Documents and Settings\wet\Pulpit\CRSS\grafiki do prezentacji\paragraf PL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364" y="4825428"/>
            <a:ext cx="697045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Documents and Settings\wet\Pulpit\CRSS\grafiki do prezentacji\paragraf EU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9075"/>
            <a:ext cx="1060537" cy="104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en-US" altLang="pl-PL" sz="3200">
                <a:solidFill>
                  <a:srgbClr val="FFFFFF"/>
                </a:solidFill>
                <a:cs typeface="Arial" charset="0"/>
              </a:rPr>
              <a:t>Sytuacja epizootyczna</a:t>
            </a:r>
          </a:p>
        </p:txBody>
      </p:sp>
      <p:sp>
        <p:nvSpPr>
          <p:cNvPr id="64515" name="Prostokąt 7"/>
          <p:cNvSpPr>
            <a:spLocks noChangeArrowheads="1"/>
          </p:cNvSpPr>
          <p:nvPr/>
        </p:nvSpPr>
        <p:spPr bwMode="auto">
          <a:xfrm>
            <a:off x="141288" y="1090613"/>
            <a:ext cx="8861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defTabSz="622300">
              <a:spcAft>
                <a:spcPts val="1200"/>
              </a:spcAft>
            </a:pPr>
            <a:endParaRPr lang="en-US" altLang="pl-PL" sz="2800">
              <a:solidFill>
                <a:srgbClr val="000000"/>
              </a:solidFill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153988" y="1704975"/>
          <a:ext cx="3635376" cy="1584824"/>
        </p:xfrm>
        <a:graphic>
          <a:graphicData uri="http://schemas.openxmlformats.org/drawingml/2006/table">
            <a:tbl>
              <a:tblPr firstRow="1" firstCol="1" bandRow="1">
                <a:tableStyleId>{6E25E649-3F16-4E02-A733-19D2CDBF48F0}</a:tableStyleId>
              </a:tblPr>
              <a:tblGrid>
                <a:gridCol w="1261887"/>
                <a:gridCol w="1273729"/>
                <a:gridCol w="1099760"/>
              </a:tblGrid>
              <a:tr h="53636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effectLst/>
                        </a:rPr>
                        <a:t>Kraj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Przypadki</a:t>
                      </a:r>
                      <a:r>
                        <a:rPr lang="pl-PL" sz="14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ASF u dzików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effectLst/>
                        </a:rPr>
                        <a:t>Ogniska ASF u świń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1" marR="68581" marT="0" marB="0" anchor="ctr"/>
                </a:tc>
              </a:tr>
              <a:tr h="26211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ESTONIA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41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0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1" marR="68581" marT="0" marB="0" anchor="ctr"/>
                </a:tc>
              </a:tr>
              <a:tr h="26211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effectLst/>
                        </a:rPr>
                        <a:t>LITWA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45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6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1" marR="68581" marT="0" marB="0" anchor="ctr"/>
                </a:tc>
              </a:tr>
              <a:tr h="26211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effectLst/>
                        </a:rPr>
                        <a:t>ŁOTWA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148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32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1" marR="68581" marT="0" marB="0" anchor="ctr"/>
                </a:tc>
              </a:tr>
              <a:tr h="26211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 smtClean="0">
                          <a:solidFill>
                            <a:srgbClr val="FF0000"/>
                          </a:solidFill>
                          <a:effectLst/>
                        </a:rPr>
                        <a:t>POLSKA</a:t>
                      </a:r>
                      <a:endParaRPr lang="pl-PL" sz="14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</a:rPr>
                        <a:t>30</a:t>
                      </a:r>
                      <a:endParaRPr lang="pl-PL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</a:rPr>
                        <a:t>2</a:t>
                      </a:r>
                      <a:endParaRPr lang="pl-PL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1" marR="68581" marT="0" marB="0" anchor="ctr"/>
                </a:tc>
              </a:tr>
            </a:tbl>
          </a:graphicData>
        </a:graphic>
      </p:graphicFrame>
      <p:sp>
        <p:nvSpPr>
          <p:cNvPr id="64538" name="pole tekstowe 3"/>
          <p:cNvSpPr txBox="1">
            <a:spLocks noChangeArrowheads="1"/>
          </p:cNvSpPr>
          <p:nvPr/>
        </p:nvSpPr>
        <p:spPr bwMode="auto">
          <a:xfrm>
            <a:off x="387350" y="1200150"/>
            <a:ext cx="7715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2000">
                <a:solidFill>
                  <a:srgbClr val="000000"/>
                </a:solidFill>
              </a:rPr>
              <a:t>2014:</a:t>
            </a:r>
          </a:p>
        </p:txBody>
      </p:sp>
      <p:pic>
        <p:nvPicPr>
          <p:cNvPr id="64539" name="Obraz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98963" y="1200150"/>
            <a:ext cx="890587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40" name="Prostokąt 7"/>
          <p:cNvSpPr>
            <a:spLocks noChangeArrowheads="1"/>
          </p:cNvSpPr>
          <p:nvPr/>
        </p:nvSpPr>
        <p:spPr bwMode="auto">
          <a:xfrm>
            <a:off x="141288" y="4027488"/>
            <a:ext cx="7731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2000">
                <a:solidFill>
                  <a:srgbClr val="000000"/>
                </a:solidFill>
              </a:rPr>
              <a:t>2016:</a:t>
            </a:r>
          </a:p>
        </p:txBody>
      </p:sp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1158875" y="4084638"/>
          <a:ext cx="3614737" cy="1716152"/>
        </p:xfrm>
        <a:graphic>
          <a:graphicData uri="http://schemas.openxmlformats.org/drawingml/2006/table">
            <a:tbl>
              <a:tblPr firstRow="1" firstCol="1" bandRow="1">
                <a:tableStyleId>{6E25E649-3F16-4E02-A733-19D2CDBF48F0}</a:tableStyleId>
              </a:tblPr>
              <a:tblGrid>
                <a:gridCol w="1254722"/>
                <a:gridCol w="1266498"/>
                <a:gridCol w="1093517"/>
              </a:tblGrid>
              <a:tr h="67853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kumimoji="0" lang="pl-PL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Kraj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8" marR="6856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effectLst/>
                        </a:rPr>
                        <a:t>Przypadki ASF u dzików</a:t>
                      </a:r>
                      <a:endParaRPr lang="en-US" sz="1400" dirty="0" smtClean="0">
                        <a:effectLst/>
                      </a:endParaRPr>
                    </a:p>
                  </a:txBody>
                  <a:tcPr marL="68568" marR="6856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effectLst/>
                        </a:rPr>
                        <a:t>Ogniska</a:t>
                      </a:r>
                      <a:r>
                        <a:rPr lang="pl-PL" sz="1400" baseline="0" dirty="0" smtClean="0">
                          <a:effectLst/>
                        </a:rPr>
                        <a:t> ASF u świń </a:t>
                      </a:r>
                      <a:endParaRPr lang="en-US" sz="1400" dirty="0">
                        <a:effectLst/>
                      </a:endParaRPr>
                    </a:p>
                  </a:txBody>
                  <a:tcPr marL="68568" marR="68568" marT="0" marB="0" anchor="ctr"/>
                </a:tc>
              </a:tr>
              <a:tr h="259404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ESTONIA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8" marR="6856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solidFill>
                            <a:schemeClr val="tx1"/>
                          </a:solidFill>
                          <a:effectLst/>
                        </a:rPr>
                        <a:t>709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8" marR="6856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8" marR="68568" marT="0" marB="0" anchor="ctr"/>
                </a:tc>
              </a:tr>
              <a:tr h="259404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LITWA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8" marR="6856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206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8" marR="6856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solidFill>
                            <a:schemeClr val="tx1"/>
                          </a:solidFill>
                          <a:effectLst/>
                        </a:rPr>
                        <a:t>17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8" marR="68568" marT="0" marB="0" anchor="ctr"/>
                </a:tc>
              </a:tr>
              <a:tr h="259404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effectLst/>
                        </a:rPr>
                        <a:t>ŁOTWA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8" marR="6856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solidFill>
                            <a:schemeClr val="tx1"/>
                          </a:solidFill>
                          <a:effectLst/>
                        </a:rPr>
                        <a:t>578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8" marR="6856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8" marR="68568" marT="0" marB="0" anchor="ctr"/>
                </a:tc>
              </a:tr>
              <a:tr h="25940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b="1" dirty="0" smtClean="0">
                          <a:solidFill>
                            <a:srgbClr val="FF0000"/>
                          </a:solidFill>
                          <a:effectLst/>
                        </a:rPr>
                        <a:t>POLSKA</a:t>
                      </a:r>
                      <a:endParaRPr lang="pl-PL" sz="1400" b="1" dirty="0" smtClean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8" marR="6856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28</a:t>
                      </a:r>
                      <a:endParaRPr lang="pl-PL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8" marR="6856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 smtClean="0">
                          <a:effectLst/>
                        </a:rPr>
                        <a:t>16</a:t>
                      </a:r>
                      <a:endParaRPr lang="pl-PL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8" marR="68568" marT="0" marB="0" anchor="ctr"/>
                </a:tc>
              </a:tr>
            </a:tbl>
          </a:graphicData>
        </a:graphic>
      </p:graphicFrame>
      <p:sp>
        <p:nvSpPr>
          <p:cNvPr id="64563" name="pole tekstowe 5"/>
          <p:cNvSpPr txBox="1">
            <a:spLocks noChangeArrowheads="1"/>
          </p:cNvSpPr>
          <p:nvPr/>
        </p:nvSpPr>
        <p:spPr bwMode="auto">
          <a:xfrm>
            <a:off x="4843463" y="5911850"/>
            <a:ext cx="42989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1400" dirty="0">
                <a:solidFill>
                  <a:srgbClr val="000000"/>
                </a:solidFill>
              </a:rPr>
              <a:t>               dane na podstawie systemu </a:t>
            </a:r>
            <a:r>
              <a:rPr lang="pl-PL" altLang="pl-PL" sz="1400" dirty="0" smtClean="0">
                <a:solidFill>
                  <a:srgbClr val="000000"/>
                </a:solidFill>
              </a:rPr>
              <a:t>ADNS, 06.09.2016</a:t>
            </a:r>
            <a:endParaRPr lang="pl-PL" altLang="pl-PL" sz="1400" dirty="0">
              <a:solidFill>
                <a:srgbClr val="000000"/>
              </a:solidFill>
            </a:endParaRPr>
          </a:p>
          <a:p>
            <a:endParaRPr lang="pl-PL" altLang="pl-PL" dirty="0">
              <a:solidFill>
                <a:srgbClr val="000000"/>
              </a:solidFill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4684713" y="1704975"/>
          <a:ext cx="3844925" cy="1550099"/>
        </p:xfrm>
        <a:graphic>
          <a:graphicData uri="http://schemas.openxmlformats.org/drawingml/2006/table">
            <a:tbl>
              <a:tblPr firstRow="1" firstCol="1" bandRow="1">
                <a:tableStyleId>{6E25E649-3F16-4E02-A733-19D2CDBF48F0}</a:tableStyleId>
              </a:tblPr>
              <a:tblGrid>
                <a:gridCol w="1191532"/>
                <a:gridCol w="1357740"/>
                <a:gridCol w="1295653"/>
              </a:tblGrid>
              <a:tr h="50356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Kraj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6" marR="6856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effectLst/>
                        </a:rPr>
                        <a:t>Przypadki </a:t>
                      </a:r>
                      <a:r>
                        <a:rPr lang="pl-PL" sz="1400" dirty="0">
                          <a:effectLst/>
                        </a:rPr>
                        <a:t>ASF </a:t>
                      </a:r>
                      <a:r>
                        <a:rPr lang="pl-PL" sz="1400" dirty="0" smtClean="0">
                          <a:effectLst/>
                        </a:rPr>
                        <a:t>  u </a:t>
                      </a:r>
                      <a:r>
                        <a:rPr lang="pl-PL" sz="1400" dirty="0">
                          <a:effectLst/>
                        </a:rPr>
                        <a:t>dzików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6" marR="6856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effectLst/>
                        </a:rPr>
                        <a:t>Ogniska </a:t>
                      </a:r>
                      <a:r>
                        <a:rPr lang="pl-PL" sz="1400" dirty="0">
                          <a:effectLst/>
                        </a:rPr>
                        <a:t>ASF </a:t>
                      </a:r>
                      <a:r>
                        <a:rPr lang="pl-PL" sz="1400" dirty="0" smtClean="0">
                          <a:effectLst/>
                        </a:rPr>
                        <a:t>    u </a:t>
                      </a:r>
                      <a:r>
                        <a:rPr lang="pl-PL" sz="1400" dirty="0">
                          <a:effectLst/>
                        </a:rPr>
                        <a:t>świń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6" marR="68566" marT="0" marB="0" anchor="ctr"/>
                </a:tc>
              </a:tr>
              <a:tr h="2568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ESTONIA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6" marR="6856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723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6" marR="6856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18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6" marR="68566" marT="0" marB="0" anchor="ctr"/>
                </a:tc>
              </a:tr>
              <a:tr h="2348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LITWA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6" marR="6856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111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6" marR="6856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13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6" marR="68566" marT="0" marB="0" anchor="ctr"/>
                </a:tc>
              </a:tr>
              <a:tr h="2599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ŁOTWA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6" marR="6856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753</a:t>
                      </a:r>
                      <a:endParaRPr lang="pl-PL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6" marR="6856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10</a:t>
                      </a:r>
                      <a:endParaRPr lang="pl-PL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6" marR="68566" marT="0" marB="0" anchor="ctr"/>
                </a:tc>
              </a:tr>
              <a:tr h="2948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rgbClr val="FF0000"/>
                          </a:solidFill>
                          <a:effectLst/>
                        </a:rPr>
                        <a:t>POLSKA</a:t>
                      </a:r>
                      <a:endParaRPr lang="pl-PL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6" marR="6856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</a:rPr>
                        <a:t>53</a:t>
                      </a:r>
                      <a:endParaRPr lang="pl-PL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6" marR="6856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</a:rPr>
                        <a:t>1</a:t>
                      </a:r>
                      <a:endParaRPr lang="pl-PL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66" marR="68566" marT="0" marB="0" anchor="ctr"/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ytuł 1"/>
          <p:cNvSpPr>
            <a:spLocks/>
          </p:cNvSpPr>
          <p:nvPr/>
        </p:nvSpPr>
        <p:spPr bwMode="auto">
          <a:xfrm>
            <a:off x="4975412" y="1147483"/>
            <a:ext cx="3827929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 dirty="0">
                <a:solidFill>
                  <a:schemeClr val="tx1"/>
                </a:solidFill>
                <a:cs typeface="Arial" charset="0"/>
              </a:rPr>
              <a:t>Sytuacja epizootyczna</a:t>
            </a:r>
            <a:endParaRPr lang="en-US" altLang="pl-PL" sz="3200" dirty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2467" name="Tytuł 1"/>
          <p:cNvSpPr>
            <a:spLocks/>
          </p:cNvSpPr>
          <p:nvPr/>
        </p:nvSpPr>
        <p:spPr bwMode="auto">
          <a:xfrm>
            <a:off x="9525" y="1120775"/>
            <a:ext cx="913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endParaRPr lang="en-US" altLang="pl-PL" sz="2800">
              <a:solidFill>
                <a:schemeClr val="tx1"/>
              </a:solidFill>
              <a:cs typeface="Arial" charset="0"/>
            </a:endParaRPr>
          </a:p>
        </p:txBody>
      </p:sp>
      <p:pic>
        <p:nvPicPr>
          <p:cNvPr id="2050" name="Picture 2" descr="Q:\_ASF Polska\BZiOZ\ASF OGNISKA\99 Mapy\!Aktualne mapy\mapa ASF EU - 30.08.20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253" y="1"/>
            <a:ext cx="4848811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cs typeface="Arial" charset="0"/>
              </a:rPr>
              <a:t>Nowa regionalizacja w związku z występowaniem ASF</a:t>
            </a:r>
            <a:endParaRPr lang="en-US" altLang="pl-PL" sz="3200">
              <a:cs typeface="Arial" charset="0"/>
            </a:endParaRPr>
          </a:p>
        </p:txBody>
      </p:sp>
      <p:sp>
        <p:nvSpPr>
          <p:cNvPr id="56323" name="Tytuł 1"/>
          <p:cNvSpPr>
            <a:spLocks/>
          </p:cNvSpPr>
          <p:nvPr/>
        </p:nvSpPr>
        <p:spPr bwMode="auto">
          <a:xfrm>
            <a:off x="9525" y="1120775"/>
            <a:ext cx="913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endParaRPr lang="en-US" altLang="pl-PL" sz="2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6389" name="pole tekstowe 1"/>
          <p:cNvSpPr txBox="1">
            <a:spLocks noChangeArrowheads="1"/>
          </p:cNvSpPr>
          <p:nvPr/>
        </p:nvSpPr>
        <p:spPr bwMode="auto">
          <a:xfrm>
            <a:off x="184150" y="1274763"/>
            <a:ext cx="8840788" cy="338554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pl-PL" altLang="pl-PL" sz="2000" dirty="0" smtClean="0"/>
              <a:t>Ostatnie zmiany załącznika do decyzji wykonawczej Komisji </a:t>
            </a:r>
            <a:r>
              <a:rPr lang="pl-PL" alt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2014/709/UE</a:t>
            </a:r>
            <a:r>
              <a:rPr lang="pl-PL" altLang="pl-PL" sz="2000" b="1" dirty="0" smtClean="0"/>
              <a:t> </a:t>
            </a:r>
            <a:r>
              <a:rPr lang="pl-PL" altLang="pl-PL" sz="2000" i="1" dirty="0" smtClean="0"/>
              <a:t>dotyczącej środków kontroli zdrowia zwierząt związanych z afrykańskim pomorem świń w niektórych państwach członkowskich w szczególności terytoriów Estonii, Łotwy, Litwy i Polski, </a:t>
            </a:r>
            <a:r>
              <a:rPr lang="pl-PL" altLang="pl-PL" sz="2000" dirty="0" smtClean="0"/>
              <a:t>w zakresie zmian w regionalizacji odnoszących się do Polski: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endParaRPr lang="pl-PL" altLang="pl-PL" sz="2000" dirty="0" smtClean="0"/>
          </a:p>
          <a:p>
            <a:pPr>
              <a:spcBef>
                <a:spcPct val="0"/>
              </a:spcBef>
              <a:buFontTx/>
              <a:buChar char="-"/>
              <a:defRPr/>
            </a:pPr>
            <a:r>
              <a:rPr lang="pl-PL" altLang="pl-PL" sz="2000" dirty="0" smtClean="0"/>
              <a:t> decyzja wykonawcza Komisji (UE) 2016/1372 z dnia 10 sierpnia 2016 r.</a:t>
            </a:r>
          </a:p>
          <a:p>
            <a:pPr>
              <a:spcBef>
                <a:spcPct val="0"/>
              </a:spcBef>
              <a:buNone/>
              <a:defRPr/>
            </a:pPr>
            <a:endParaRPr lang="pl-PL" altLang="pl-PL" sz="2000" dirty="0" smtClean="0"/>
          </a:p>
          <a:p>
            <a:pPr>
              <a:spcBef>
                <a:spcPct val="0"/>
              </a:spcBef>
              <a:buFontTx/>
              <a:buChar char="-"/>
              <a:defRPr/>
            </a:pPr>
            <a:r>
              <a:rPr lang="pl-PL" altLang="pl-PL" sz="2000" dirty="0" smtClean="0"/>
              <a:t> decyzja wykonawcza Komisji (UE) 2016/1405 z dnia 22 sierpnia 2016 r.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endParaRPr lang="pl-PL" altLang="pl-PL" sz="1800" dirty="0" smtClean="0"/>
          </a:p>
          <a:p>
            <a:pPr>
              <a:spcBef>
                <a:spcPct val="0"/>
              </a:spcBef>
              <a:buFontTx/>
              <a:buNone/>
              <a:defRPr/>
            </a:pPr>
            <a:endParaRPr lang="pl-PL" altLang="pl-PL" sz="1800" dirty="0" smtClean="0"/>
          </a:p>
          <a:p>
            <a:pPr>
              <a:spcBef>
                <a:spcPct val="0"/>
              </a:spcBef>
              <a:buFontTx/>
              <a:buNone/>
              <a:defRPr/>
            </a:pPr>
            <a:endParaRPr lang="pl-PL" altLang="pl-PL" sz="18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cs typeface="Arial" charset="0"/>
              </a:rPr>
              <a:t>Zmiany w regionalizacji</a:t>
            </a:r>
          </a:p>
        </p:txBody>
      </p:sp>
      <p:sp>
        <p:nvSpPr>
          <p:cNvPr id="50179" name="Tytuł 1"/>
          <p:cNvSpPr>
            <a:spLocks/>
          </p:cNvSpPr>
          <p:nvPr/>
        </p:nvSpPr>
        <p:spPr bwMode="auto">
          <a:xfrm>
            <a:off x="9525" y="1120775"/>
            <a:ext cx="913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endParaRPr lang="en-US" altLang="pl-PL" sz="2800">
              <a:solidFill>
                <a:schemeClr val="tx1"/>
              </a:solidFill>
              <a:cs typeface="Arial" charset="0"/>
            </a:endParaRPr>
          </a:p>
        </p:txBody>
      </p:sp>
      <p:pic>
        <p:nvPicPr>
          <p:cNvPr id="50182" name="Obraz 1"/>
          <p:cNvPicPr>
            <a:picLocks noChangeAspect="1"/>
          </p:cNvPicPr>
          <p:nvPr/>
        </p:nvPicPr>
        <p:blipFill>
          <a:blip r:embed="rId3" cstate="print"/>
          <a:srcRect t="2046"/>
          <a:stretch>
            <a:fillRect/>
          </a:stretch>
        </p:blipFill>
        <p:spPr bwMode="auto">
          <a:xfrm>
            <a:off x="4849813" y="1042184"/>
            <a:ext cx="3769086" cy="5406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3" name="Obraz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1625" y="1120775"/>
            <a:ext cx="3697288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pole tekstowe 8"/>
          <p:cNvSpPr txBox="1"/>
          <p:nvPr/>
        </p:nvSpPr>
        <p:spPr>
          <a:xfrm>
            <a:off x="4581053" y="1023043"/>
            <a:ext cx="18197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200" b="1" u="sng" dirty="0" smtClean="0">
                <a:solidFill>
                  <a:schemeClr val="tx1"/>
                </a:solidFill>
              </a:rPr>
              <a:t>Stan na dzień 22.08.2016</a:t>
            </a:r>
            <a:endParaRPr lang="pl-PL" sz="1200" b="1" u="sng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cs typeface="Arial" charset="0"/>
              </a:rPr>
              <a:t>Afrykański pomór świń</a:t>
            </a:r>
            <a:endParaRPr lang="en-US" altLang="pl-PL" sz="3200">
              <a:cs typeface="Arial" charset="0"/>
            </a:endParaRPr>
          </a:p>
        </p:txBody>
      </p:sp>
      <p:sp>
        <p:nvSpPr>
          <p:cNvPr id="60419" name="Tytuł 1"/>
          <p:cNvSpPr>
            <a:spLocks/>
          </p:cNvSpPr>
          <p:nvPr/>
        </p:nvSpPr>
        <p:spPr bwMode="auto">
          <a:xfrm>
            <a:off x="9525" y="1120775"/>
            <a:ext cx="913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endParaRPr lang="en-US" altLang="pl-PL" sz="2800">
              <a:solidFill>
                <a:schemeClr val="tx1"/>
              </a:solidFill>
              <a:cs typeface="Arial" charset="0"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0" y="-10358"/>
          <a:ext cx="9134475" cy="66722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47286"/>
                <a:gridCol w="2454442"/>
                <a:gridCol w="3332747"/>
              </a:tblGrid>
              <a:tr h="971295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>
                          <a:solidFill>
                            <a:schemeClr val="bg1"/>
                          </a:solidFill>
                        </a:rPr>
                        <a:t>Wg znowelizowanego</a:t>
                      </a:r>
                      <a:r>
                        <a:rPr lang="pl-PL" sz="180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pl-PL" sz="1800" dirty="0" smtClean="0">
                          <a:solidFill>
                            <a:schemeClr val="bg1"/>
                          </a:solidFill>
                        </a:rPr>
                        <a:t>załącznika do decyzji wykonawczej Komisji 2014/709/UE do obszarów objętych restrykcjami dodane</a:t>
                      </a:r>
                      <a:r>
                        <a:rPr lang="pl-PL" sz="1800" baseline="0" dirty="0" smtClean="0">
                          <a:solidFill>
                            <a:schemeClr val="bg1"/>
                          </a:solidFill>
                        </a:rPr>
                        <a:t> zostaną następujące gminy lub ich części:</a:t>
                      </a:r>
                      <a:endParaRPr lang="pl-PL" sz="1800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endParaRPr lang="pl-PL" sz="1800" dirty="0"/>
                    </a:p>
                  </a:txBody>
                  <a:tcPr marT="45717" marB="45717"/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  <a:tr h="640074">
                <a:tc>
                  <a:txBody>
                    <a:bodyPr/>
                    <a:lstStyle/>
                    <a:p>
                      <a:pPr algn="ctr"/>
                      <a:r>
                        <a:rPr lang="pl-PL" sz="1800" b="1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Obszar</a:t>
                      </a:r>
                      <a:r>
                        <a:rPr lang="pl-PL" sz="1800" b="1" baseline="0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ochronny</a:t>
                      </a:r>
                      <a:endParaRPr lang="pl-PL" sz="18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Obszar objęty ograniczeniami</a:t>
                      </a:r>
                      <a:endParaRPr lang="pl-PL" sz="18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b="1" dirty="0" smtClean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Obszar zagrożenia</a:t>
                      </a:r>
                      <a:endParaRPr lang="pl-PL" sz="1800" b="1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T="45717" marB="45717"/>
                </a:tc>
              </a:tr>
              <a:tr h="5060894">
                <a:tc>
                  <a:txBody>
                    <a:bodyPr/>
                    <a:lstStyle/>
                    <a:p>
                      <a:r>
                        <a:rPr lang="pl-PL" sz="1800" b="1" dirty="0" smtClean="0">
                          <a:solidFill>
                            <a:srgbClr val="FFC000"/>
                          </a:solidFill>
                        </a:rPr>
                        <a:t>W powiecie</a:t>
                      </a:r>
                      <a:r>
                        <a:rPr lang="pl-PL" sz="1800" b="1" baseline="0" dirty="0" smtClean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lang="pl-PL" sz="1800" b="1" u="sng" baseline="0" dirty="0" smtClean="0">
                          <a:solidFill>
                            <a:srgbClr val="FFC000"/>
                          </a:solidFill>
                        </a:rPr>
                        <a:t>siedleckim</a:t>
                      </a:r>
                      <a:r>
                        <a:rPr lang="pl-PL" sz="1800" b="1" baseline="0" dirty="0" smtClean="0">
                          <a:solidFill>
                            <a:srgbClr val="FFC000"/>
                          </a:solidFill>
                        </a:rPr>
                        <a:t> gminy: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pl-PL" sz="1800" baseline="0" dirty="0" smtClean="0">
                          <a:solidFill>
                            <a:srgbClr val="FFC000"/>
                          </a:solidFill>
                        </a:rPr>
                        <a:t> Mordy, Zbuczyn, Suchożebry, Siedlce. 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r>
                        <a:rPr lang="pl-PL" sz="1800" b="1" baseline="0" dirty="0" smtClean="0">
                          <a:solidFill>
                            <a:srgbClr val="FFC000"/>
                          </a:solidFill>
                        </a:rPr>
                        <a:t>Powiat m. Siedlce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r>
                        <a:rPr lang="pl-PL" sz="1800" b="1" baseline="0" dirty="0" smtClean="0">
                          <a:solidFill>
                            <a:srgbClr val="FFC000"/>
                          </a:solidFill>
                        </a:rPr>
                        <a:t>W powiecie </a:t>
                      </a:r>
                      <a:r>
                        <a:rPr lang="pl-PL" sz="1800" b="1" u="sng" baseline="0" dirty="0" smtClean="0">
                          <a:solidFill>
                            <a:srgbClr val="FFC000"/>
                          </a:solidFill>
                        </a:rPr>
                        <a:t>radzyńskim </a:t>
                      </a:r>
                      <a:r>
                        <a:rPr lang="pl-PL" sz="1800" b="1" baseline="0" dirty="0" smtClean="0">
                          <a:solidFill>
                            <a:srgbClr val="FFC000"/>
                          </a:solidFill>
                        </a:rPr>
                        <a:t>gminy: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pl-PL" sz="1800" baseline="0" dirty="0" smtClean="0">
                          <a:solidFill>
                            <a:srgbClr val="FFC000"/>
                          </a:solidFill>
                        </a:rPr>
                        <a:t>   Kąkolewnica Wschodnia, Komarówka Podlaska.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r>
                        <a:rPr lang="pl-PL" sz="1800" b="1" baseline="0" dirty="0" smtClean="0">
                          <a:solidFill>
                            <a:srgbClr val="FFC000"/>
                          </a:solidFill>
                        </a:rPr>
                        <a:t>W powiecie </a:t>
                      </a:r>
                      <a:r>
                        <a:rPr lang="pl-PL" sz="1800" b="1" u="sng" baseline="0" dirty="0" smtClean="0">
                          <a:solidFill>
                            <a:srgbClr val="FFC000"/>
                          </a:solidFill>
                        </a:rPr>
                        <a:t>bialskim</a:t>
                      </a:r>
                      <a:r>
                        <a:rPr lang="pl-PL" sz="1800" b="1" baseline="0" dirty="0" smtClean="0">
                          <a:solidFill>
                            <a:srgbClr val="FFC000"/>
                          </a:solidFill>
                        </a:rPr>
                        <a:t> gminy: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pl-PL" sz="1800" baseline="0" dirty="0" smtClean="0">
                          <a:solidFill>
                            <a:srgbClr val="FFC000"/>
                          </a:solidFill>
                        </a:rPr>
                        <a:t> Międzyrzec Podlaski z miastem Międzyrzec Podlaski, Drelów, Łomazy, Rossosz, Wisznice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endParaRPr lang="pl-PL" sz="18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None/>
                      </a:pPr>
                      <a:r>
                        <a:rPr lang="pl-PL" sz="1800" b="1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</a:rPr>
                        <a:t>W powiecie </a:t>
                      </a:r>
                      <a:r>
                        <a:rPr lang="pl-PL" sz="1800" b="1" u="sng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</a:rPr>
                        <a:t>łosickim</a:t>
                      </a:r>
                      <a:r>
                        <a:rPr lang="pl-PL" sz="1800" b="1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</a:rPr>
                        <a:t> gminy:</a:t>
                      </a:r>
                    </a:p>
                    <a:p>
                      <a:pPr marL="342900" indent="-342900">
                        <a:buFont typeface="Arial" pitchFamily="34" charset="0"/>
                        <a:buChar char="•"/>
                      </a:pPr>
                      <a:r>
                        <a:rPr lang="pl-PL" sz="1800" b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</a:rPr>
                        <a:t>Stara Kornica, Sarnaki, Huszlew</a:t>
                      </a:r>
                    </a:p>
                    <a:p>
                      <a:pPr marL="342900" indent="-342900">
                        <a:buFont typeface="Arial" pitchFamily="34" charset="0"/>
                        <a:buNone/>
                      </a:pPr>
                      <a:r>
                        <a:rPr lang="pl-PL" sz="1800" b="1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</a:rPr>
                        <a:t>W</a:t>
                      </a:r>
                      <a:r>
                        <a:rPr lang="pl-PL" sz="1800" b="1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</a:rPr>
                        <a:t> powiecie </a:t>
                      </a:r>
                      <a:r>
                        <a:rPr lang="pl-PL" sz="1800" b="1" u="sng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</a:rPr>
                        <a:t>bialskim</a:t>
                      </a:r>
                      <a:r>
                        <a:rPr lang="pl-PL" sz="1800" b="1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</a:rPr>
                        <a:t> gminy:</a:t>
                      </a:r>
                    </a:p>
                    <a:p>
                      <a:pPr marL="342900" indent="-342900">
                        <a:buFont typeface="Arial" pitchFamily="34" charset="0"/>
                        <a:buChar char="•"/>
                      </a:pPr>
                      <a:r>
                        <a:rPr lang="pl-PL" sz="1800" b="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</a:rPr>
                        <a:t>Konstantynów, Janów Podlaski, Leśna Podlaska, Rokitno, Biała Podlaska, Zalesie, Terespol z miastem Terespol</a:t>
                      </a:r>
                    </a:p>
                    <a:p>
                      <a:pPr marL="342900" indent="-342900">
                        <a:buFont typeface="Arial" pitchFamily="34" charset="0"/>
                        <a:buNone/>
                      </a:pPr>
                      <a:r>
                        <a:rPr lang="pl-PL" sz="1800" b="1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</a:rPr>
                        <a:t>Powiat m. Biała Podlaska</a:t>
                      </a:r>
                      <a:endParaRPr lang="pl-PL" sz="18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</a:endParaRPr>
                    </a:p>
                  </a:txBody>
                  <a:tcPr marT="45717" marB="45717"/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solidFill>
                  <a:srgbClr val="FFFFFF"/>
                </a:solidFill>
                <a:cs typeface="Arial" charset="0"/>
              </a:rPr>
              <a:t>Rozporządzenie w sprawie środków podejmowanych w związku z wystąpieniem ASF</a:t>
            </a:r>
            <a:endParaRPr lang="en-US" altLang="pl-PL" sz="32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6563" name="Tytuł 1"/>
          <p:cNvSpPr>
            <a:spLocks/>
          </p:cNvSpPr>
          <p:nvPr/>
        </p:nvSpPr>
        <p:spPr bwMode="auto">
          <a:xfrm>
            <a:off x="9525" y="1120775"/>
            <a:ext cx="913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endParaRPr lang="en-US" altLang="pl-PL" sz="2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166688" y="1120775"/>
            <a:ext cx="88011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pl-PL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endParaRPr lang="pl-PL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6565" name="pole tekstowe 2"/>
          <p:cNvSpPr txBox="1">
            <a:spLocks noChangeArrowheads="1"/>
          </p:cNvSpPr>
          <p:nvPr/>
        </p:nvSpPr>
        <p:spPr bwMode="auto">
          <a:xfrm>
            <a:off x="285750" y="1263650"/>
            <a:ext cx="8562975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pl-PL" altLang="pl-PL" dirty="0">
              <a:solidFill>
                <a:schemeClr val="tx1"/>
              </a:solidFill>
            </a:endParaRPr>
          </a:p>
          <a:p>
            <a:pPr algn="ctr">
              <a:buFont typeface="Arial" charset="0"/>
              <a:buChar char="•"/>
            </a:pPr>
            <a:r>
              <a:rPr lang="pl-PL" altLang="pl-PL" sz="2400" b="1" u="sng" dirty="0">
                <a:solidFill>
                  <a:schemeClr val="tx1"/>
                </a:solidFill>
              </a:rPr>
              <a:t>Regionalizacja</a:t>
            </a:r>
            <a:r>
              <a:rPr lang="pl-PL" altLang="pl-PL" sz="2400" b="1" dirty="0">
                <a:solidFill>
                  <a:schemeClr val="tx1"/>
                </a:solidFill>
              </a:rPr>
              <a:t> </a:t>
            </a:r>
            <a:r>
              <a:rPr lang="pl-PL" altLang="pl-PL" sz="2400" dirty="0">
                <a:solidFill>
                  <a:schemeClr val="tx1"/>
                </a:solidFill>
              </a:rPr>
              <a:t>– obszary objęte restrykcjami: obszar ochronny, obszar objęty ograniczeniami i obszar zagrożenia - rozporządzenie powołuje się na wykaz obszarów wymienionych odpowiednio </a:t>
            </a:r>
            <a:br>
              <a:rPr lang="pl-PL" altLang="pl-PL" sz="2400" dirty="0">
                <a:solidFill>
                  <a:schemeClr val="tx1"/>
                </a:solidFill>
              </a:rPr>
            </a:br>
            <a:r>
              <a:rPr lang="pl-PL" altLang="pl-PL" sz="2400" dirty="0">
                <a:solidFill>
                  <a:schemeClr val="tx1"/>
                </a:solidFill>
              </a:rPr>
              <a:t>w części I, II i III załącznika do decyzji wykonawczej Komisji </a:t>
            </a:r>
            <a:r>
              <a:rPr lang="pl-PL" altLang="pl-PL" sz="2400" dirty="0" smtClean="0">
                <a:solidFill>
                  <a:schemeClr val="tx1"/>
                </a:solidFill>
              </a:rPr>
              <a:t>2014/709/UE</a:t>
            </a:r>
          </a:p>
          <a:p>
            <a:pPr algn="ctr"/>
            <a:endParaRPr lang="pl-PL" altLang="pl-PL" sz="2400" dirty="0">
              <a:solidFill>
                <a:schemeClr val="tx1"/>
              </a:solidFill>
            </a:endParaRPr>
          </a:p>
          <a:p>
            <a:pPr algn="ctr">
              <a:buFont typeface="Arial" charset="0"/>
              <a:buChar char="•"/>
            </a:pPr>
            <a:r>
              <a:rPr lang="pl-PL" altLang="pl-PL" sz="2400" b="1" u="sng" dirty="0">
                <a:solidFill>
                  <a:schemeClr val="tx1"/>
                </a:solidFill>
              </a:rPr>
              <a:t>Zasady przemieszczania świń </a:t>
            </a:r>
            <a:r>
              <a:rPr lang="pl-PL" altLang="pl-PL" sz="2400" dirty="0">
                <a:solidFill>
                  <a:schemeClr val="tx1"/>
                </a:solidFill>
              </a:rPr>
              <a:t>pomiędzy gospodarstwami </a:t>
            </a:r>
          </a:p>
          <a:p>
            <a:pPr algn="ctr"/>
            <a:r>
              <a:rPr lang="pl-PL" altLang="pl-PL" sz="2400" dirty="0">
                <a:solidFill>
                  <a:schemeClr val="tx1"/>
                </a:solidFill>
              </a:rPr>
              <a:t>i z gospodarstw położonych na obszarach objętych restrykcjami</a:t>
            </a:r>
          </a:p>
          <a:p>
            <a:pPr algn="ctr"/>
            <a:endParaRPr lang="pl-PL" altLang="pl-PL" sz="2400" dirty="0">
              <a:solidFill>
                <a:schemeClr val="tx1"/>
              </a:solidFill>
            </a:endParaRPr>
          </a:p>
          <a:p>
            <a:pPr algn="ctr">
              <a:buFont typeface="Arial" charset="0"/>
              <a:buChar char="•"/>
            </a:pPr>
            <a:r>
              <a:rPr lang="pl-PL" altLang="pl-PL" sz="2400" b="1" dirty="0">
                <a:solidFill>
                  <a:schemeClr val="tx1"/>
                </a:solidFill>
              </a:rPr>
              <a:t> </a:t>
            </a:r>
            <a:r>
              <a:rPr lang="pl-PL" altLang="pl-PL" sz="2400" b="1" u="sng" dirty="0">
                <a:solidFill>
                  <a:schemeClr val="tx1"/>
                </a:solidFill>
              </a:rPr>
              <a:t>Inne obowiązki</a:t>
            </a:r>
            <a:r>
              <a:rPr lang="pl-PL" altLang="pl-PL" sz="2400" b="1" dirty="0">
                <a:solidFill>
                  <a:schemeClr val="tx1"/>
                </a:solidFill>
              </a:rPr>
              <a:t> </a:t>
            </a:r>
            <a:r>
              <a:rPr lang="pl-PL" altLang="pl-PL" sz="2400" dirty="0">
                <a:solidFill>
                  <a:schemeClr val="tx1"/>
                </a:solidFill>
              </a:rPr>
              <a:t>posiadaczy świń oraz podmiotów i organizacji, wynikające z przepisów rozporządzenia</a:t>
            </a:r>
          </a:p>
          <a:p>
            <a:pPr algn="ctr">
              <a:buFont typeface="Arial" charset="0"/>
              <a:buChar char="•"/>
            </a:pPr>
            <a:endParaRPr lang="pl-PL" alt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solidFill>
                  <a:srgbClr val="FFFFFF"/>
                </a:solidFill>
                <a:cs typeface="Arial" charset="0"/>
              </a:rPr>
              <a:t>ASF – restrykcje w przemieszczaniu</a:t>
            </a:r>
            <a:endParaRPr lang="en-US" altLang="pl-PL" sz="32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8611" name="Tytuł 1"/>
          <p:cNvSpPr>
            <a:spLocks/>
          </p:cNvSpPr>
          <p:nvPr/>
        </p:nvSpPr>
        <p:spPr bwMode="auto">
          <a:xfrm>
            <a:off x="9525" y="1120775"/>
            <a:ext cx="913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endParaRPr lang="en-US" altLang="pl-PL" sz="2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166688" y="1120775"/>
            <a:ext cx="88011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pl-PL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endParaRPr lang="pl-PL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8613" name="pole tekstowe 2"/>
          <p:cNvSpPr txBox="1">
            <a:spLocks noChangeArrowheads="1"/>
          </p:cNvSpPr>
          <p:nvPr/>
        </p:nvSpPr>
        <p:spPr bwMode="auto">
          <a:xfrm>
            <a:off x="285750" y="1320800"/>
            <a:ext cx="8562975" cy="360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pl-PL" altLang="pl-PL" dirty="0">
              <a:solidFill>
                <a:schemeClr val="tx1"/>
              </a:solidFill>
            </a:endParaRPr>
          </a:p>
          <a:p>
            <a:pPr algn="ctr"/>
            <a:endParaRPr lang="pl-PL" altLang="pl-PL" dirty="0">
              <a:solidFill>
                <a:schemeClr val="tx1"/>
              </a:solidFill>
            </a:endParaRPr>
          </a:p>
          <a:p>
            <a:pPr algn="ctr"/>
            <a:r>
              <a:rPr lang="pl-PL" altLang="pl-PL" sz="3200" b="1" dirty="0">
                <a:solidFill>
                  <a:schemeClr val="tx1"/>
                </a:solidFill>
              </a:rPr>
              <a:t>Zasady przemieszczania świń pomiędzy gospodarstwami i z gospodarstw położonych na obszarach objętych restrykcjami: </a:t>
            </a:r>
            <a:endParaRPr lang="pl-PL" altLang="pl-PL" sz="3200" b="1" dirty="0" smtClean="0">
              <a:solidFill>
                <a:schemeClr val="tx1"/>
              </a:solidFill>
            </a:endParaRPr>
          </a:p>
          <a:p>
            <a:pPr algn="ctr"/>
            <a:r>
              <a:rPr lang="pl-PL" altLang="pl-PL" sz="3200" b="1" dirty="0" smtClean="0">
                <a:solidFill>
                  <a:schemeClr val="tx1"/>
                </a:solidFill>
              </a:rPr>
              <a:t>obszarze </a:t>
            </a:r>
            <a:r>
              <a:rPr lang="pl-PL" altLang="pl-PL" sz="3200" b="1" dirty="0">
                <a:solidFill>
                  <a:schemeClr val="tx1"/>
                </a:solidFill>
              </a:rPr>
              <a:t>zagrożenia </a:t>
            </a:r>
            <a:r>
              <a:rPr lang="pl-PL" altLang="pl-PL" sz="3200" b="1" dirty="0">
                <a:solidFill>
                  <a:srgbClr val="00B0F0"/>
                </a:solidFill>
              </a:rPr>
              <a:t>(niebieskim</a:t>
            </a:r>
            <a:r>
              <a:rPr lang="pl-PL" altLang="pl-PL" sz="3200" b="1" dirty="0" smtClean="0">
                <a:solidFill>
                  <a:srgbClr val="00B0F0"/>
                </a:solidFill>
              </a:rPr>
              <a:t>),</a:t>
            </a:r>
          </a:p>
          <a:p>
            <a:pPr algn="ctr"/>
            <a:r>
              <a:rPr lang="pl-PL" altLang="pl-PL" sz="3200" b="1" dirty="0" smtClean="0">
                <a:solidFill>
                  <a:schemeClr val="tx1"/>
                </a:solidFill>
              </a:rPr>
              <a:t>objętym </a:t>
            </a:r>
            <a:r>
              <a:rPr lang="pl-PL" altLang="pl-PL" sz="3200" b="1" dirty="0">
                <a:solidFill>
                  <a:schemeClr val="tx1"/>
                </a:solidFill>
              </a:rPr>
              <a:t>ograniczeniami </a:t>
            </a:r>
            <a:r>
              <a:rPr lang="pl-PL" altLang="pl-PL" sz="3200" b="1" dirty="0">
                <a:solidFill>
                  <a:srgbClr val="FF0000"/>
                </a:solidFill>
              </a:rPr>
              <a:t>(czerwonym) </a:t>
            </a:r>
            <a:endParaRPr lang="pl-PL" altLang="pl-PL" sz="3200" b="1" dirty="0" smtClean="0">
              <a:solidFill>
                <a:srgbClr val="FF0000"/>
              </a:solidFill>
            </a:endParaRPr>
          </a:p>
          <a:p>
            <a:pPr algn="ctr"/>
            <a:r>
              <a:rPr lang="pl-PL" altLang="pl-PL" sz="3200" b="1" dirty="0" smtClean="0">
                <a:solidFill>
                  <a:schemeClr val="tx1"/>
                </a:solidFill>
              </a:rPr>
              <a:t>i </a:t>
            </a:r>
            <a:r>
              <a:rPr lang="pl-PL" altLang="pl-PL" sz="3200" b="1" dirty="0">
                <a:solidFill>
                  <a:schemeClr val="tx1"/>
                </a:solidFill>
              </a:rPr>
              <a:t>ochronnym </a:t>
            </a:r>
            <a:r>
              <a:rPr lang="pl-PL" altLang="pl-PL" sz="3200" b="1" dirty="0">
                <a:solidFill>
                  <a:srgbClr val="FFC000"/>
                </a:solidFill>
              </a:rPr>
              <a:t>(żółtym)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solidFill>
                  <a:srgbClr val="FFFFFF"/>
                </a:solidFill>
                <a:cs typeface="Arial" charset="0"/>
              </a:rPr>
              <a:t>ASF – przemieszczanie</a:t>
            </a:r>
            <a:endParaRPr lang="en-US" altLang="pl-PL" sz="32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0659" name="Tytuł 1"/>
          <p:cNvSpPr>
            <a:spLocks/>
          </p:cNvSpPr>
          <p:nvPr/>
        </p:nvSpPr>
        <p:spPr bwMode="auto">
          <a:xfrm>
            <a:off x="9525" y="1120775"/>
            <a:ext cx="913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endParaRPr lang="en-US" altLang="pl-PL" sz="28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70660" name="pole tekstowe 1"/>
          <p:cNvSpPr txBox="1">
            <a:spLocks noChangeArrowheads="1"/>
          </p:cNvSpPr>
          <p:nvPr/>
        </p:nvSpPr>
        <p:spPr bwMode="auto">
          <a:xfrm>
            <a:off x="184150" y="1274763"/>
            <a:ext cx="88407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 altLang="pl-PL">
              <a:solidFill>
                <a:srgbClr val="000000"/>
              </a:solidFill>
            </a:endParaRPr>
          </a:p>
          <a:p>
            <a:endParaRPr lang="pl-PL" altLang="pl-PL">
              <a:solidFill>
                <a:srgbClr val="000000"/>
              </a:solidFill>
            </a:endParaRPr>
          </a:p>
          <a:p>
            <a:endParaRPr lang="pl-PL" altLang="pl-PL">
              <a:solidFill>
                <a:srgbClr val="FFFFFF"/>
              </a:solidFill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425450" y="1000125"/>
            <a:ext cx="8293100" cy="5940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l-PL" sz="2000" dirty="0">
                <a:solidFill>
                  <a:prstClr val="black"/>
                </a:solidFill>
              </a:rPr>
              <a:t>Przemieszczanie świń z gospodarstw położonych na </a:t>
            </a:r>
            <a:r>
              <a:rPr lang="pl-PL" sz="20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obszarze ochronnym</a:t>
            </a:r>
            <a:r>
              <a:rPr lang="pl-PL" sz="2000" u="sng" dirty="0">
                <a:solidFill>
                  <a:srgbClr val="FFC000"/>
                </a:solidFill>
              </a:rPr>
              <a:t>:</a:t>
            </a: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endParaRPr lang="pl-PL" dirty="0">
              <a:solidFill>
                <a:prstClr val="black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pl-PL" dirty="0">
                <a:solidFill>
                  <a:prstClr val="black"/>
                </a:solidFill>
              </a:rPr>
              <a:t>W granicach obszaru i na pozostałe terytorium Polski → </a:t>
            </a:r>
            <a:r>
              <a:rPr lang="pl-PL" b="1" dirty="0">
                <a:solidFill>
                  <a:prstClr val="black"/>
                </a:solidFill>
              </a:rPr>
              <a:t>świadectwo zdrowia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pl-PL" dirty="0">
                <a:solidFill>
                  <a:prstClr val="black"/>
                </a:solidFill>
              </a:rPr>
              <a:t>Poza granice Polski (</a:t>
            </a:r>
            <a:r>
              <a:rPr lang="pl-PL" u="sng" dirty="0">
                <a:solidFill>
                  <a:prstClr val="black"/>
                </a:solidFill>
              </a:rPr>
              <a:t>handel wewnątrzwspólnotowy/eksport do krajów trzecich</a:t>
            </a:r>
            <a:r>
              <a:rPr lang="pl-PL" dirty="0">
                <a:solidFill>
                  <a:prstClr val="black"/>
                </a:solidFill>
              </a:rPr>
              <a:t>) → po spełnieniu odpowiednich wymagań:</a:t>
            </a:r>
          </a:p>
          <a:p>
            <a:pPr algn="just">
              <a:defRPr/>
            </a:pPr>
            <a:r>
              <a:rPr lang="pl-PL" dirty="0">
                <a:solidFill>
                  <a:prstClr val="black"/>
                </a:solidFill>
              </a:rPr>
              <a:t>	- świnie przebywały w gospodarstwie co najmniej przez 30 dni bezpośrednio 	poprzedzających ich przemieszczenie lub od dnia urodzenia oraz w okresie co najmniej 	30 dni bezpośrednio poprzedzających przemieszczenie żadna świnia nie została wprowadzona do tego gospodarstwa</a:t>
            </a:r>
            <a:r>
              <a:rPr lang="pl-PL" b="1" dirty="0">
                <a:solidFill>
                  <a:prstClr val="black"/>
                </a:solidFill>
              </a:rPr>
              <a:t> </a:t>
            </a:r>
            <a:r>
              <a:rPr lang="pl-PL" dirty="0">
                <a:solidFill>
                  <a:prstClr val="black"/>
                </a:solidFill>
              </a:rPr>
              <a:t>z obszarów objętych ograniczeniami lub 	zagrożenia;</a:t>
            </a:r>
          </a:p>
          <a:p>
            <a:pPr algn="just">
              <a:defRPr/>
            </a:pPr>
            <a:r>
              <a:rPr lang="pl-PL" dirty="0">
                <a:solidFill>
                  <a:prstClr val="black"/>
                </a:solidFill>
              </a:rPr>
              <a:t>	- świnie pochodzą z gospodarstw spełniających wysokie standardy </a:t>
            </a:r>
            <a:r>
              <a:rPr lang="pl-PL" dirty="0" err="1">
                <a:solidFill>
                  <a:prstClr val="black"/>
                </a:solidFill>
              </a:rPr>
              <a:t>bioasekuracji</a:t>
            </a:r>
            <a:r>
              <a:rPr lang="pl-PL" dirty="0">
                <a:solidFill>
                  <a:prstClr val="black"/>
                </a:solidFill>
              </a:rPr>
              <a:t>, 	określone w rozporządzeniu Ministra Rolnictwa i Rozwoju Wsi z dnia 6 maja 2015 r. </a:t>
            </a:r>
            <a:r>
              <a:rPr lang="pl-PL" i="1" dirty="0">
                <a:solidFill>
                  <a:prstClr val="black"/>
                </a:solidFill>
              </a:rPr>
              <a:t>w 	sprawie środków podejmowanych w związku z wystąpieniem afrykańskiego pomoru 	świń</a:t>
            </a:r>
            <a:r>
              <a:rPr lang="pl-PL" dirty="0">
                <a:solidFill>
                  <a:prstClr val="black"/>
                </a:solidFill>
              </a:rPr>
              <a:t>;</a:t>
            </a:r>
          </a:p>
          <a:p>
            <a:pPr algn="just">
              <a:defRPr/>
            </a:pPr>
            <a:r>
              <a:rPr lang="pl-PL" dirty="0">
                <a:solidFill>
                  <a:prstClr val="black"/>
                </a:solidFill>
              </a:rPr>
              <a:t>	- świnie pochodzą z gospodarstw, które co najmniej 2 razy w roku bezpośrednio 	poprzedzającym przemieszczenie świń były poddane kontroli, w odstępie co najmniej 4 miesięcy, przeprowadzonej przez urzędowego lekarza weterynarii, obejmującej: 	 badanie kliniczne, weryfikację spełniania wymogów </a:t>
            </a:r>
            <a:r>
              <a:rPr lang="pl-PL" dirty="0" err="1">
                <a:solidFill>
                  <a:prstClr val="black"/>
                </a:solidFill>
              </a:rPr>
              <a:t>bioasekuracji</a:t>
            </a:r>
            <a:r>
              <a:rPr lang="pl-PL" dirty="0">
                <a:solidFill>
                  <a:prstClr val="black"/>
                </a:solidFill>
              </a:rPr>
              <a:t>, ew. pobranie próbek;</a:t>
            </a:r>
          </a:p>
          <a:p>
            <a:pPr algn="ctr">
              <a:defRPr/>
            </a:pPr>
            <a:r>
              <a:rPr lang="pl-PL" b="1" dirty="0">
                <a:solidFill>
                  <a:prstClr val="black"/>
                </a:solidFill>
              </a:rPr>
              <a:t>LUB</a:t>
            </a:r>
          </a:p>
          <a:p>
            <a:pPr>
              <a:defRPr/>
            </a:pPr>
            <a:endParaRPr lang="pl-PL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solidFill>
                  <a:srgbClr val="FFFFFF"/>
                </a:solidFill>
                <a:cs typeface="Arial" charset="0"/>
              </a:rPr>
              <a:t>ASF – przemieszczanie</a:t>
            </a:r>
            <a:endParaRPr lang="en-US" altLang="pl-PL" sz="32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2707" name="Tytuł 1"/>
          <p:cNvSpPr>
            <a:spLocks/>
          </p:cNvSpPr>
          <p:nvPr/>
        </p:nvSpPr>
        <p:spPr bwMode="auto">
          <a:xfrm>
            <a:off x="9525" y="1120775"/>
            <a:ext cx="913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endParaRPr lang="en-US" altLang="pl-PL" sz="28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72708" name="pole tekstowe 1"/>
          <p:cNvSpPr txBox="1">
            <a:spLocks noChangeArrowheads="1"/>
          </p:cNvSpPr>
          <p:nvPr/>
        </p:nvSpPr>
        <p:spPr bwMode="auto">
          <a:xfrm>
            <a:off x="184150" y="1274763"/>
            <a:ext cx="8840788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20000"/>
              </a:spcBef>
              <a:buFont typeface="Arial" charset="0"/>
              <a:buChar char="•"/>
            </a:pPr>
            <a:r>
              <a:rPr lang="pl-PL" altLang="pl-PL" dirty="0">
                <a:solidFill>
                  <a:srgbClr val="000000"/>
                </a:solidFill>
              </a:rPr>
              <a:t>       w okresie 15 dni przed dniem przemieszczenia zostały poddane badaniu 	laboratoryjnemu w kierunku afrykańskiego pomoru świń, zgodnie z instrukcją 	diagnostyczną i uzyskano ujemny wynik tego badania oraz nie wcześniej niż 24 godziny 	przed przemieszczeniem zostały poddane przez urzędowego lekarza weterynarii 	</a:t>
            </a:r>
          </a:p>
          <a:p>
            <a:pPr algn="just">
              <a:spcBef>
                <a:spcPct val="20000"/>
              </a:spcBef>
              <a:buFont typeface="Arial" charset="0"/>
              <a:buChar char="•"/>
            </a:pPr>
            <a:r>
              <a:rPr lang="pl-PL" altLang="pl-PL" dirty="0">
                <a:solidFill>
                  <a:srgbClr val="000000"/>
                </a:solidFill>
              </a:rPr>
              <a:t>	badaniu klinicznemu w kierunku wystąpienia objawów afrykańskiego pomoru świń;</a:t>
            </a:r>
          </a:p>
          <a:p>
            <a:pPr algn="just">
              <a:spcBef>
                <a:spcPct val="20000"/>
              </a:spcBef>
              <a:buFont typeface="Arial" charset="0"/>
              <a:buChar char="•"/>
            </a:pPr>
            <a:r>
              <a:rPr lang="pl-PL" altLang="pl-PL" dirty="0">
                <a:solidFill>
                  <a:srgbClr val="000000"/>
                </a:solidFill>
              </a:rPr>
              <a:t>	świadectwo zdrowia zostało zaopatrzone w dodatkową adnotację: „Świnie spełniające 	warunki określone w art. 8 ust. 2 decyzji Komisji 2014/709/UE (*)(*)  Dz. Urz. UE L 295 z 	11.10.2014, str. 63.„</a:t>
            </a:r>
          </a:p>
          <a:p>
            <a:pPr algn="just">
              <a:spcBef>
                <a:spcPct val="20000"/>
              </a:spcBef>
              <a:buFont typeface="Arial" charset="0"/>
              <a:buChar char="•"/>
            </a:pPr>
            <a:endParaRPr lang="pl-PL" altLang="pl-PL" dirty="0">
              <a:solidFill>
                <a:srgbClr val="000000"/>
              </a:solidFill>
            </a:endParaRPr>
          </a:p>
          <a:p>
            <a:pPr algn="just">
              <a:spcBef>
                <a:spcPct val="20000"/>
              </a:spcBef>
              <a:buFont typeface="Arial" charset="0"/>
              <a:buChar char="•"/>
            </a:pPr>
            <a:endParaRPr lang="pl-PL" altLang="pl-PL" dirty="0">
              <a:solidFill>
                <a:srgbClr val="000000"/>
              </a:solidFill>
            </a:endParaRPr>
          </a:p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pl-PL" altLang="pl-PL" b="1" dirty="0">
                <a:solidFill>
                  <a:srgbClr val="000000"/>
                </a:solidFill>
              </a:rPr>
              <a:t>Wywóz świń z obszaru ochronnego do innego państwa UE musi uwzględniać wymagania dotyczące choroby </a:t>
            </a:r>
            <a:r>
              <a:rPr lang="pl-PL" altLang="pl-PL" b="1" dirty="0" err="1">
                <a:solidFill>
                  <a:srgbClr val="000000"/>
                </a:solidFill>
              </a:rPr>
              <a:t>Aujeszkyego</a:t>
            </a:r>
            <a:r>
              <a:rPr lang="pl-PL" altLang="pl-PL" b="1" dirty="0">
                <a:solidFill>
                  <a:srgbClr val="000000"/>
                </a:solidFill>
              </a:rPr>
              <a:t>. </a:t>
            </a:r>
            <a:endParaRPr lang="pl-PL" altLang="pl-PL" dirty="0">
              <a:solidFill>
                <a:srgbClr val="000000"/>
              </a:solidFill>
            </a:endParaRPr>
          </a:p>
          <a:p>
            <a:endParaRPr lang="pl-PL" altLang="pl-PL" dirty="0">
              <a:solidFill>
                <a:srgbClr val="000000"/>
              </a:solidFill>
            </a:endParaRPr>
          </a:p>
          <a:p>
            <a:endParaRPr lang="pl-PL" altLang="pl-PL" dirty="0">
              <a:solidFill>
                <a:srgbClr val="000000"/>
              </a:solidFill>
            </a:endParaRPr>
          </a:p>
          <a:p>
            <a:endParaRPr lang="pl-PL" altLang="pl-P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solidFill>
                  <a:srgbClr val="FFFFFF"/>
                </a:solidFill>
                <a:cs typeface="Arial" charset="0"/>
              </a:rPr>
              <a:t>ASF – przemieszczanie</a:t>
            </a:r>
            <a:endParaRPr lang="en-US" altLang="pl-PL" sz="32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4755" name="Tytuł 1"/>
          <p:cNvSpPr>
            <a:spLocks/>
          </p:cNvSpPr>
          <p:nvPr/>
        </p:nvSpPr>
        <p:spPr bwMode="auto">
          <a:xfrm>
            <a:off x="9525" y="1120775"/>
            <a:ext cx="913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endParaRPr lang="en-US" altLang="pl-PL" sz="28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6389" name="pole tekstowe 1"/>
          <p:cNvSpPr txBox="1">
            <a:spLocks noChangeArrowheads="1"/>
          </p:cNvSpPr>
          <p:nvPr/>
        </p:nvSpPr>
        <p:spPr bwMode="auto">
          <a:xfrm>
            <a:off x="184150" y="1274763"/>
            <a:ext cx="8840788" cy="492442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2000" dirty="0">
                <a:solidFill>
                  <a:prstClr val="black"/>
                </a:solidFill>
              </a:rPr>
              <a:t>Przemieszczanie świń z gospodarstw położonych na </a:t>
            </a:r>
            <a:r>
              <a:rPr lang="pl-PL" sz="2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obszarze objętym ograniczeniami</a:t>
            </a:r>
            <a:r>
              <a:rPr lang="pl-PL" sz="2000" u="sng" dirty="0">
                <a:solidFill>
                  <a:srgbClr val="FF0000"/>
                </a:solidFill>
              </a:rPr>
              <a:t>:</a:t>
            </a:r>
          </a:p>
          <a:p>
            <a:pPr marL="285750" indent="-285750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endParaRPr lang="pl-PL" sz="1800" dirty="0">
              <a:solidFill>
                <a:prstClr val="black"/>
              </a:solidFill>
            </a:endParaRPr>
          </a:p>
          <a:p>
            <a:pPr marL="285750" indent="-285750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pl-PL" sz="2000" dirty="0">
                <a:solidFill>
                  <a:prstClr val="black"/>
                </a:solidFill>
              </a:rPr>
              <a:t>W granicach obszaru do innych gospodarstw lub rzeźni → po spełnieniu odpowiednich wymagań: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pl-PL" sz="1800" dirty="0">
              <a:solidFill>
                <a:prstClr val="black"/>
              </a:solidFill>
            </a:endParaRP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1800" dirty="0">
                <a:solidFill>
                  <a:prstClr val="black"/>
                </a:solidFill>
              </a:rPr>
              <a:t>	-   świnie są przemieszczane bezpośrednio do innego gospodarstwa lub rzeźni;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1800" dirty="0">
                <a:solidFill>
                  <a:prstClr val="black"/>
                </a:solidFill>
              </a:rPr>
              <a:t>	- w przypadku przemieszczenia do rzeźni istnieje możliwość ich uprzedniego 	zgromadzenia w położonych również w tym obszarze: miejscu przeznaczonym do 	prowadzenia działalności w zakresie skupu lub w miejscu przeznaczonym na targ (o ile w 	tym czasie nie przebywają tam inne zwierzęta niż świnie); 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1800" dirty="0">
                <a:solidFill>
                  <a:prstClr val="black"/>
                </a:solidFill>
              </a:rPr>
              <a:t>	- w każdym z ww. przypadków uzyskano pozwolenie PLW, właściwego ze względu na 	miejsce pochodzenia świń, na takie przemieszczenie;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1800" dirty="0">
                <a:solidFill>
                  <a:prstClr val="black"/>
                </a:solidFill>
              </a:rPr>
              <a:t>	- świnie muszą zostać zbadane przez urzędowego lekarza weterynarii nie wcześniej niż 	na 24 godziny przed przemieszczeniem;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1800" dirty="0">
                <a:solidFill>
                  <a:prstClr val="black"/>
                </a:solidFill>
              </a:rPr>
              <a:t>	- świnie muszą zostać zaopatrzone w świadectwo zdrowia wystawione przez 	urzędowego lekarza weterynarii.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solidFill>
                  <a:srgbClr val="FFFFFF"/>
                </a:solidFill>
                <a:cs typeface="Arial" charset="0"/>
              </a:rPr>
              <a:t>ASF – przemieszczanie</a:t>
            </a:r>
            <a:endParaRPr lang="en-US" altLang="pl-PL" sz="32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6803" name="Tytuł 1"/>
          <p:cNvSpPr>
            <a:spLocks/>
          </p:cNvSpPr>
          <p:nvPr/>
        </p:nvSpPr>
        <p:spPr bwMode="auto">
          <a:xfrm>
            <a:off x="9525" y="1120775"/>
            <a:ext cx="913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endParaRPr lang="en-US" altLang="pl-PL" sz="28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6389" name="pole tekstowe 1"/>
          <p:cNvSpPr txBox="1">
            <a:spLocks noChangeArrowheads="1"/>
          </p:cNvSpPr>
          <p:nvPr/>
        </p:nvSpPr>
        <p:spPr bwMode="auto">
          <a:xfrm>
            <a:off x="150813" y="1120775"/>
            <a:ext cx="8993187" cy="53553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  <a:defRPr/>
            </a:pPr>
            <a:r>
              <a:rPr lang="pl-PL" sz="2000" dirty="0">
                <a:solidFill>
                  <a:prstClr val="black"/>
                </a:solidFill>
              </a:rPr>
              <a:t>Przemieszczanie świń z gospodarstw położonych na </a:t>
            </a:r>
            <a:r>
              <a:rPr lang="pl-PL" sz="2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obszarze objętym ograniczeniami</a:t>
            </a:r>
            <a:r>
              <a:rPr lang="pl-PL" sz="2000" u="sng" dirty="0">
                <a:solidFill>
                  <a:srgbClr val="FF0000"/>
                </a:solidFill>
              </a:rPr>
              <a:t>:</a:t>
            </a:r>
          </a:p>
          <a:p>
            <a:pPr>
              <a:defRPr/>
            </a:pPr>
            <a:endParaRPr lang="pl-PL" sz="2000" u="sng" dirty="0">
              <a:solidFill>
                <a:srgbClr val="FF0000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ü"/>
              <a:defRPr/>
            </a:pPr>
            <a:r>
              <a:rPr lang="pl-PL" sz="2000" dirty="0">
                <a:solidFill>
                  <a:prstClr val="black"/>
                </a:solidFill>
              </a:rPr>
              <a:t>Na pozostałe terytorium </a:t>
            </a:r>
            <a:r>
              <a:rPr lang="pl-PL" sz="2000" dirty="0" smtClean="0">
                <a:solidFill>
                  <a:prstClr val="black"/>
                </a:solidFill>
              </a:rPr>
              <a:t>Polski, poza ten obszar, w tym, np. </a:t>
            </a:r>
            <a:r>
              <a:rPr lang="pl-PL" sz="2000" dirty="0">
                <a:solidFill>
                  <a:prstClr val="black"/>
                </a:solidFill>
              </a:rPr>
              <a:t>do innych </a:t>
            </a:r>
            <a:r>
              <a:rPr lang="pl-PL" sz="2000" dirty="0" smtClean="0">
                <a:solidFill>
                  <a:prstClr val="black"/>
                </a:solidFill>
              </a:rPr>
              <a:t>gospodarstw lub rzeźni</a:t>
            </a:r>
            <a:r>
              <a:rPr lang="pl-PL" sz="2000" dirty="0">
                <a:solidFill>
                  <a:prstClr val="black"/>
                </a:solidFill>
              </a:rPr>
              <a:t> </a:t>
            </a:r>
            <a:r>
              <a:rPr lang="pl-PL" sz="1800" dirty="0" smtClean="0">
                <a:solidFill>
                  <a:prstClr val="black"/>
                </a:solidFill>
              </a:rPr>
              <a:t>→ </a:t>
            </a:r>
            <a:r>
              <a:rPr lang="pl-PL" sz="2000" dirty="0">
                <a:solidFill>
                  <a:prstClr val="black"/>
                </a:solidFill>
              </a:rPr>
              <a:t>po spełnieniu odpowiednich wymagań:</a:t>
            </a:r>
            <a:endParaRPr lang="pl-PL" sz="1800" dirty="0">
              <a:solidFill>
                <a:prstClr val="black"/>
              </a:solidFill>
            </a:endParaRPr>
          </a:p>
          <a:p>
            <a:pPr algn="just">
              <a:defRPr/>
            </a:pPr>
            <a:r>
              <a:rPr lang="pl-PL" sz="1800" dirty="0">
                <a:solidFill>
                  <a:prstClr val="black"/>
                </a:solidFill>
              </a:rPr>
              <a:t>	</a:t>
            </a:r>
            <a:r>
              <a:rPr lang="pl-PL" sz="1800" dirty="0" smtClean="0">
                <a:solidFill>
                  <a:prstClr val="black"/>
                </a:solidFill>
              </a:rPr>
              <a:t>świnie </a:t>
            </a:r>
            <a:r>
              <a:rPr lang="pl-PL" sz="1800" dirty="0">
                <a:solidFill>
                  <a:prstClr val="black"/>
                </a:solidFill>
              </a:rPr>
              <a:t>przebywały w gospodarstwie co najmniej przez 30 dni bezpośrednio 	poprzedzających ich przemieszczenie lub od dnia urodzenia oraz w okresie co najmniej 	</a:t>
            </a:r>
            <a:r>
              <a:rPr lang="pl-PL" sz="1800" dirty="0" smtClean="0">
                <a:solidFill>
                  <a:prstClr val="black"/>
                </a:solidFill>
              </a:rPr>
              <a:t>30</a:t>
            </a:r>
            <a:br>
              <a:rPr lang="pl-PL" sz="1800" dirty="0" smtClean="0">
                <a:solidFill>
                  <a:prstClr val="black"/>
                </a:solidFill>
              </a:rPr>
            </a:br>
            <a:r>
              <a:rPr lang="pl-PL" sz="1800" dirty="0" smtClean="0">
                <a:solidFill>
                  <a:prstClr val="black"/>
                </a:solidFill>
              </a:rPr>
              <a:t>         </a:t>
            </a:r>
            <a:r>
              <a:rPr lang="pl-PL" sz="1800" dirty="0">
                <a:solidFill>
                  <a:prstClr val="black"/>
                </a:solidFill>
              </a:rPr>
              <a:t>dni bezpośrednio poprzedzających przemieszczenie żadna świnia nie </a:t>
            </a:r>
            <a:r>
              <a:rPr lang="pl-PL" sz="1800" dirty="0" smtClean="0">
                <a:solidFill>
                  <a:prstClr val="black"/>
                </a:solidFill>
              </a:rPr>
              <a:t>została</a:t>
            </a:r>
            <a:br>
              <a:rPr lang="pl-PL" sz="1800" dirty="0" smtClean="0">
                <a:solidFill>
                  <a:prstClr val="black"/>
                </a:solidFill>
              </a:rPr>
            </a:br>
            <a:r>
              <a:rPr lang="pl-PL" sz="1800" dirty="0" smtClean="0">
                <a:solidFill>
                  <a:prstClr val="black"/>
                </a:solidFill>
              </a:rPr>
              <a:t>         wprowadzona </a:t>
            </a:r>
            <a:r>
              <a:rPr lang="pl-PL" sz="1800" dirty="0">
                <a:solidFill>
                  <a:prstClr val="black"/>
                </a:solidFill>
              </a:rPr>
              <a:t>do tego gospodarstwa z obszarów objętych ograniczeniami lub </a:t>
            </a:r>
            <a:r>
              <a:rPr lang="pl-PL" sz="1800" dirty="0" smtClean="0">
                <a:solidFill>
                  <a:prstClr val="black"/>
                </a:solidFill>
              </a:rPr>
              <a:t>zagrożenia</a:t>
            </a:r>
            <a:r>
              <a:rPr lang="pl-PL" sz="1800" dirty="0">
                <a:solidFill>
                  <a:prstClr val="black"/>
                </a:solidFill>
              </a:rPr>
              <a:t>;</a:t>
            </a:r>
          </a:p>
          <a:p>
            <a:pPr algn="just">
              <a:defRPr/>
            </a:pPr>
            <a:r>
              <a:rPr lang="pl-PL" sz="1800" dirty="0">
                <a:solidFill>
                  <a:prstClr val="black"/>
                </a:solidFill>
              </a:rPr>
              <a:t>	</a:t>
            </a:r>
            <a:r>
              <a:rPr lang="pl-PL" sz="1800" dirty="0" smtClean="0">
                <a:solidFill>
                  <a:prstClr val="black"/>
                </a:solidFill>
              </a:rPr>
              <a:t>w </a:t>
            </a:r>
            <a:r>
              <a:rPr lang="pl-PL" sz="1800" dirty="0">
                <a:solidFill>
                  <a:prstClr val="black"/>
                </a:solidFill>
              </a:rPr>
              <a:t>okresie 15 dni przed przemieszczeniem zostały poddane badaniu laboratoryjnemu </a:t>
            </a:r>
            <a:r>
              <a:rPr lang="pl-PL" sz="1800" dirty="0" smtClean="0">
                <a:solidFill>
                  <a:prstClr val="black"/>
                </a:solidFill>
              </a:rPr>
              <a:t/>
            </a:r>
            <a:br>
              <a:rPr lang="pl-PL" sz="1800" dirty="0" smtClean="0">
                <a:solidFill>
                  <a:prstClr val="black"/>
                </a:solidFill>
              </a:rPr>
            </a:br>
            <a:r>
              <a:rPr lang="pl-PL" sz="1800" dirty="0" smtClean="0">
                <a:solidFill>
                  <a:prstClr val="black"/>
                </a:solidFill>
              </a:rPr>
              <a:t>         z </a:t>
            </a:r>
            <a:r>
              <a:rPr lang="pl-PL" sz="1800" dirty="0">
                <a:solidFill>
                  <a:prstClr val="black"/>
                </a:solidFill>
              </a:rPr>
              <a:t>	wynikiem negatywnym; próbki do badań pobierane są przez urzędowego lekarza 	weterynarii;</a:t>
            </a:r>
          </a:p>
          <a:p>
            <a:pPr algn="just">
              <a:defRPr/>
            </a:pPr>
            <a:r>
              <a:rPr lang="pl-PL" sz="1800" dirty="0">
                <a:solidFill>
                  <a:prstClr val="black"/>
                </a:solidFill>
              </a:rPr>
              <a:t>	</a:t>
            </a:r>
            <a:r>
              <a:rPr lang="pl-PL" sz="1800" dirty="0" smtClean="0">
                <a:solidFill>
                  <a:prstClr val="black"/>
                </a:solidFill>
              </a:rPr>
              <a:t>nie </a:t>
            </a:r>
            <a:r>
              <a:rPr lang="pl-PL" sz="1800" dirty="0">
                <a:solidFill>
                  <a:prstClr val="black"/>
                </a:solidFill>
              </a:rPr>
              <a:t>wcześniej niż 24 godziny przed przemieszczeniem, zostały zbadane przez </a:t>
            </a:r>
            <a:r>
              <a:rPr lang="pl-PL" sz="1800" dirty="0" smtClean="0">
                <a:solidFill>
                  <a:prstClr val="black"/>
                </a:solidFill>
              </a:rPr>
              <a:t>urzędowego</a:t>
            </a:r>
            <a:br>
              <a:rPr lang="pl-PL" sz="1800" dirty="0" smtClean="0">
                <a:solidFill>
                  <a:prstClr val="black"/>
                </a:solidFill>
              </a:rPr>
            </a:br>
            <a:r>
              <a:rPr lang="pl-PL" sz="1800" dirty="0" smtClean="0">
                <a:solidFill>
                  <a:prstClr val="black"/>
                </a:solidFill>
              </a:rPr>
              <a:t>        lekarza </a:t>
            </a:r>
            <a:r>
              <a:rPr lang="pl-PL" sz="1800" dirty="0">
                <a:solidFill>
                  <a:prstClr val="black"/>
                </a:solidFill>
              </a:rPr>
              <a:t>weterynarii;</a:t>
            </a:r>
          </a:p>
          <a:p>
            <a:pPr algn="just">
              <a:defRPr/>
            </a:pPr>
            <a:r>
              <a:rPr lang="pl-PL" sz="1800" dirty="0">
                <a:solidFill>
                  <a:prstClr val="black"/>
                </a:solidFill>
              </a:rPr>
              <a:t>	</a:t>
            </a:r>
            <a:r>
              <a:rPr lang="pl-PL" sz="1800" dirty="0" smtClean="0">
                <a:solidFill>
                  <a:prstClr val="black"/>
                </a:solidFill>
              </a:rPr>
              <a:t>zostały </a:t>
            </a:r>
            <a:r>
              <a:rPr lang="pl-PL" sz="1800" dirty="0">
                <a:solidFill>
                  <a:prstClr val="black"/>
                </a:solidFill>
              </a:rPr>
              <a:t>zaopatrzone w świadectwo zdrowia wystawione przez urzędowego lekarza 	weterynarii, na podstawie ww. wyników badania </a:t>
            </a:r>
          </a:p>
          <a:p>
            <a:pPr algn="ctr">
              <a:buFont typeface="Arial" panose="020B0604020202020204" pitchFamily="34" charset="0"/>
              <a:buNone/>
              <a:defRPr/>
            </a:pPr>
            <a:r>
              <a:rPr lang="pl-PL" sz="1800" b="1" dirty="0">
                <a:solidFill>
                  <a:prstClr val="black"/>
                </a:solidFill>
              </a:rPr>
              <a:t>LUB </a:t>
            </a:r>
            <a:endParaRPr lang="pl-PL" altLang="pl-PL" sz="1800" dirty="0" smtClean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solidFill>
                  <a:srgbClr val="FFFFFF"/>
                </a:solidFill>
                <a:cs typeface="Arial" charset="0"/>
              </a:rPr>
              <a:t>ASF – przemieszczanie</a:t>
            </a:r>
            <a:endParaRPr lang="en-US" altLang="pl-PL" sz="32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8851" name="Tytuł 1"/>
          <p:cNvSpPr>
            <a:spLocks/>
          </p:cNvSpPr>
          <p:nvPr/>
        </p:nvSpPr>
        <p:spPr bwMode="auto">
          <a:xfrm>
            <a:off x="9525" y="1120775"/>
            <a:ext cx="913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endParaRPr lang="en-US" altLang="pl-PL" sz="28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6389" name="pole tekstowe 1"/>
          <p:cNvSpPr txBox="1">
            <a:spLocks noChangeArrowheads="1"/>
          </p:cNvSpPr>
          <p:nvPr/>
        </p:nvSpPr>
        <p:spPr bwMode="auto">
          <a:xfrm>
            <a:off x="9525" y="1274763"/>
            <a:ext cx="9015413" cy="37544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285750" indent="-285750" algn="just">
              <a:spcBef>
                <a:spcPct val="0"/>
              </a:spcBef>
              <a:defRPr/>
            </a:pPr>
            <a:r>
              <a:rPr lang="pl-PL" sz="1800" dirty="0">
                <a:solidFill>
                  <a:prstClr val="black"/>
                </a:solidFill>
              </a:rPr>
              <a:t>	</a:t>
            </a:r>
            <a:r>
              <a:rPr lang="pl-PL" sz="1800" dirty="0" smtClean="0">
                <a:solidFill>
                  <a:prstClr val="black"/>
                </a:solidFill>
              </a:rPr>
              <a:t>świnie </a:t>
            </a:r>
            <a:r>
              <a:rPr lang="pl-PL" sz="1800" dirty="0">
                <a:solidFill>
                  <a:prstClr val="black"/>
                </a:solidFill>
              </a:rPr>
              <a:t>pochodzą z gospodarstw spełniających wysokie standardy </a:t>
            </a:r>
            <a:r>
              <a:rPr lang="pl-PL" sz="1800" dirty="0" err="1">
                <a:solidFill>
                  <a:prstClr val="black"/>
                </a:solidFill>
              </a:rPr>
              <a:t>bioasekuracji</a:t>
            </a:r>
            <a:r>
              <a:rPr lang="pl-PL" sz="1800" dirty="0">
                <a:solidFill>
                  <a:prstClr val="black"/>
                </a:solidFill>
              </a:rPr>
              <a:t>, 	określone w rozporządzeniu Ministra Rolnictwa i Rozwoju Wsi z dnia 6 maja 2015 r. </a:t>
            </a:r>
            <a:r>
              <a:rPr lang="pl-PL" sz="1800" i="1" dirty="0">
                <a:solidFill>
                  <a:prstClr val="black"/>
                </a:solidFill>
              </a:rPr>
              <a:t>w 	sprawie środków podejmowanych w związku z wystąpieniem afrykańskiego pomoru 	świń;</a:t>
            </a:r>
          </a:p>
          <a:p>
            <a:pPr marL="285750" indent="-285750" algn="just">
              <a:spcBef>
                <a:spcPct val="0"/>
              </a:spcBef>
              <a:defRPr/>
            </a:pPr>
            <a:r>
              <a:rPr lang="pl-PL" sz="1800" dirty="0" smtClean="0">
                <a:solidFill>
                  <a:prstClr val="black"/>
                </a:solidFill>
              </a:rPr>
              <a:t>   świnie </a:t>
            </a:r>
            <a:r>
              <a:rPr lang="pl-PL" sz="1800" dirty="0">
                <a:solidFill>
                  <a:prstClr val="black"/>
                </a:solidFill>
              </a:rPr>
              <a:t>pochodzą z gospodarstw, które co najmniej 2 razy w roku bezpośrednio 	poprzedzającym przemieszczenie świń </a:t>
            </a:r>
            <a:r>
              <a:rPr lang="pl-PL" sz="1800" dirty="0" smtClean="0">
                <a:solidFill>
                  <a:prstClr val="black"/>
                </a:solidFill>
              </a:rPr>
              <a:t>były </a:t>
            </a:r>
            <a:r>
              <a:rPr lang="pl-PL" sz="1800" dirty="0">
                <a:solidFill>
                  <a:prstClr val="black"/>
                </a:solidFill>
              </a:rPr>
              <a:t>poddane kontroli, w odstępie co najmniej 4 	miesięcy, przeprowadzonej przez urzędowego lekarza weterynarii, obejmującej: 	</a:t>
            </a:r>
            <a:r>
              <a:rPr lang="pl-PL" sz="1800" dirty="0" smtClean="0">
                <a:solidFill>
                  <a:prstClr val="black"/>
                </a:solidFill>
              </a:rPr>
              <a:t>badanie kliniczne, </a:t>
            </a:r>
            <a:r>
              <a:rPr lang="pl-PL" sz="1800" dirty="0">
                <a:solidFill>
                  <a:prstClr val="black"/>
                </a:solidFill>
              </a:rPr>
              <a:t>weryfikację spełniania </a:t>
            </a:r>
            <a:r>
              <a:rPr lang="pl-PL" sz="1800" dirty="0" smtClean="0">
                <a:solidFill>
                  <a:prstClr val="black"/>
                </a:solidFill>
              </a:rPr>
              <a:t>wymogów </a:t>
            </a:r>
            <a:r>
              <a:rPr lang="pl-PL" sz="1800" dirty="0" err="1" smtClean="0">
                <a:solidFill>
                  <a:prstClr val="black"/>
                </a:solidFill>
              </a:rPr>
              <a:t>bioasekuracji</a:t>
            </a:r>
            <a:r>
              <a:rPr lang="pl-PL" sz="1800" dirty="0" smtClean="0">
                <a:solidFill>
                  <a:prstClr val="black"/>
                </a:solidFill>
              </a:rPr>
              <a:t>, ew. pobranie próbek.</a:t>
            </a:r>
            <a:endParaRPr lang="pl-PL" sz="1800" dirty="0">
              <a:solidFill>
                <a:prstClr val="black"/>
              </a:solidFill>
            </a:endParaRPr>
          </a:p>
          <a:p>
            <a:pPr algn="ctr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pl-PL" sz="1800" b="1" dirty="0">
              <a:solidFill>
                <a:prstClr val="black"/>
              </a:solidFill>
            </a:endParaRPr>
          </a:p>
          <a:p>
            <a:pPr algn="ctr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pl-PL" sz="1800" b="1" dirty="0">
              <a:solidFill>
                <a:prstClr val="black"/>
              </a:solidFill>
            </a:endParaRPr>
          </a:p>
          <a:p>
            <a:pPr algn="ctr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pl-PL" sz="1800" b="1" dirty="0">
              <a:solidFill>
                <a:prstClr val="black"/>
              </a:solidFill>
            </a:endParaRPr>
          </a:p>
          <a:p>
            <a:pPr algn="ctr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2000" b="1" dirty="0">
                <a:solidFill>
                  <a:srgbClr val="FF0000"/>
                </a:solidFill>
              </a:rPr>
              <a:t>Całkowity zakaz </a:t>
            </a:r>
            <a:r>
              <a:rPr lang="pl-PL" sz="2000" dirty="0">
                <a:solidFill>
                  <a:prstClr val="black"/>
                </a:solidFill>
              </a:rPr>
              <a:t>wysyłki świń z obszaru objętego ograniczeniami poza terytorium Polski </a:t>
            </a:r>
            <a:r>
              <a:rPr lang="pl-PL" sz="2000" dirty="0" smtClean="0">
                <a:solidFill>
                  <a:prstClr val="black"/>
                </a:solidFill>
              </a:rPr>
              <a:t> </a:t>
            </a:r>
            <a:endParaRPr lang="pl-PL" sz="2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solidFill>
                  <a:srgbClr val="FFFFFF"/>
                </a:solidFill>
                <a:cs typeface="Arial" charset="0"/>
              </a:rPr>
              <a:t>ASF – przemieszczanie</a:t>
            </a:r>
            <a:endParaRPr lang="en-US" altLang="pl-PL" sz="32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0899" name="Tytuł 1"/>
          <p:cNvSpPr>
            <a:spLocks/>
          </p:cNvSpPr>
          <p:nvPr/>
        </p:nvSpPr>
        <p:spPr bwMode="auto">
          <a:xfrm>
            <a:off x="9525" y="1120775"/>
            <a:ext cx="913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endParaRPr lang="en-US" altLang="pl-PL" sz="28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6389" name="pole tekstowe 1"/>
          <p:cNvSpPr txBox="1">
            <a:spLocks noChangeArrowheads="1"/>
          </p:cNvSpPr>
          <p:nvPr/>
        </p:nvSpPr>
        <p:spPr bwMode="auto">
          <a:xfrm>
            <a:off x="184150" y="1274763"/>
            <a:ext cx="8840788" cy="354012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2000" dirty="0">
                <a:solidFill>
                  <a:prstClr val="black"/>
                </a:solidFill>
              </a:rPr>
              <a:t>Przemieszczanie świń z gospodarstw położonych na </a:t>
            </a:r>
            <a:r>
              <a:rPr lang="pl-PL" sz="2000" b="1" u="sng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obszarze zagrożenia:</a:t>
            </a:r>
            <a:endParaRPr lang="pl-PL" sz="2000" u="sng" dirty="0">
              <a:solidFill>
                <a:srgbClr val="1F497D"/>
              </a:solidFill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pl-PL" sz="2000" u="sng" dirty="0">
              <a:solidFill>
                <a:srgbClr val="FF0000"/>
              </a:solidFill>
            </a:endParaRPr>
          </a:p>
          <a:p>
            <a:pPr marL="285750" indent="-285750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pl-PL" sz="2000" dirty="0">
                <a:solidFill>
                  <a:prstClr val="black"/>
                </a:solidFill>
              </a:rPr>
              <a:t>W granicach obszaru do innych gospodarstw lub rzeźni → po spełnieniu odpowiednich wymagań: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pl-PL" sz="1800" dirty="0">
              <a:solidFill>
                <a:prstClr val="black"/>
              </a:solidFill>
            </a:endParaRP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1800" dirty="0">
                <a:solidFill>
                  <a:prstClr val="black"/>
                </a:solidFill>
              </a:rPr>
              <a:t>	-   świnie są przemieszczane bezpośrednio do innego gospodarstwa lub rzeźni;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1800" dirty="0">
                <a:solidFill>
                  <a:prstClr val="black"/>
                </a:solidFill>
              </a:rPr>
              <a:t>	- w każdym z ww. przypadków uzyskano pozwolenie PLW, właściwego ze względu na 	miejsce pochodzenia świń, na takie przemieszczenie;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1800" dirty="0">
                <a:solidFill>
                  <a:prstClr val="black"/>
                </a:solidFill>
              </a:rPr>
              <a:t>	- świnie muszą zostać zbadane przez urzędowego lekarza weterynarii nie wcześniej niż 	na 24 godziny przed przemieszczeniem;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1800" dirty="0">
                <a:solidFill>
                  <a:prstClr val="black"/>
                </a:solidFill>
              </a:rPr>
              <a:t>	- świnie muszą zostać zaopatrzone w świadectwo zdrowia wystawione przez 	urzędowego lekarza weterynarii.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solidFill>
                  <a:srgbClr val="FFFFFF"/>
                </a:solidFill>
                <a:cs typeface="Arial" charset="0"/>
              </a:rPr>
              <a:t>ASF – przemieszczanie</a:t>
            </a:r>
            <a:endParaRPr lang="en-US" altLang="pl-PL" sz="32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2947" name="Tytuł 1"/>
          <p:cNvSpPr>
            <a:spLocks/>
          </p:cNvSpPr>
          <p:nvPr/>
        </p:nvSpPr>
        <p:spPr bwMode="auto">
          <a:xfrm>
            <a:off x="9525" y="1120775"/>
            <a:ext cx="913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endParaRPr lang="en-US" altLang="pl-PL" sz="28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6389" name="pole tekstowe 1"/>
          <p:cNvSpPr txBox="1">
            <a:spLocks noChangeArrowheads="1"/>
          </p:cNvSpPr>
          <p:nvPr/>
        </p:nvSpPr>
        <p:spPr bwMode="auto">
          <a:xfrm>
            <a:off x="184150" y="1274763"/>
            <a:ext cx="8840788" cy="378618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2000" dirty="0">
                <a:solidFill>
                  <a:prstClr val="black"/>
                </a:solidFill>
              </a:rPr>
              <a:t>Przemieszczanie świń z gospodarstw położonych na </a:t>
            </a:r>
            <a:r>
              <a:rPr lang="pl-PL" sz="2000" b="1" u="sng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obszarze zagrożenia: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pl-PL" sz="2000" u="sng" dirty="0">
              <a:solidFill>
                <a:srgbClr val="FF0000"/>
              </a:solidFill>
            </a:endParaRPr>
          </a:p>
          <a:p>
            <a:pPr marL="342900" indent="-342900" algn="just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pl-PL" sz="2000" dirty="0">
                <a:solidFill>
                  <a:prstClr val="black"/>
                </a:solidFill>
              </a:rPr>
              <a:t>Na pozostałe terytorium </a:t>
            </a:r>
            <a:r>
              <a:rPr lang="pl-PL" sz="2000" dirty="0" smtClean="0">
                <a:solidFill>
                  <a:prstClr val="black"/>
                </a:solidFill>
              </a:rPr>
              <a:t>Polski, poza ten obszar </a:t>
            </a:r>
            <a:r>
              <a:rPr lang="pl-PL" sz="2000" dirty="0">
                <a:solidFill>
                  <a:prstClr val="black"/>
                </a:solidFill>
              </a:rPr>
              <a:t>→ </a:t>
            </a:r>
            <a:r>
              <a:rPr lang="pl-PL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ISTNIEJE MOŻLIWOŚĆ WYWOZU ŚWIŃ </a:t>
            </a:r>
            <a:r>
              <a:rPr lang="pl-PL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TYLKO </a:t>
            </a:r>
            <a:r>
              <a:rPr lang="pl-PL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NATYCHMIASTOWEGO UBOJU W RZEŹNI NA TERYTORIUM RP !!!!! →</a:t>
            </a:r>
            <a:r>
              <a:rPr lang="pl-PL" sz="2000" dirty="0">
                <a:solidFill>
                  <a:prstClr val="black"/>
                </a:solidFill>
              </a:rPr>
              <a:t> po spełnieniu odpowiednich wymagań: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2000" dirty="0">
                <a:solidFill>
                  <a:prstClr val="black"/>
                </a:solidFill>
              </a:rPr>
              <a:t>	- ubój tych świń odbędzie się </a:t>
            </a:r>
            <a:r>
              <a:rPr lang="pl-PL" sz="2000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rzeźni, </a:t>
            </a:r>
            <a:r>
              <a:rPr lang="pl-PL" sz="2000" u="sng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zatwierdzonej specjalnie</a:t>
            </a:r>
            <a:br>
              <a:rPr lang="pl-PL" sz="2000" u="sng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pl-PL" sz="2000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tego celu </a:t>
            </a:r>
            <a:r>
              <a:rPr lang="pl-PL" sz="2000" dirty="0">
                <a:solidFill>
                  <a:prstClr val="black"/>
                </a:solidFill>
              </a:rPr>
              <a:t>	</a:t>
            </a:r>
            <a:r>
              <a:rPr lang="pl-PL" sz="2000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przez PLW</a:t>
            </a:r>
            <a:r>
              <a:rPr lang="pl-PL" sz="2000" dirty="0">
                <a:solidFill>
                  <a:prstClr val="black"/>
                </a:solidFill>
              </a:rPr>
              <a:t> (pod warunkiem, że nie ma możliwości </a:t>
            </a:r>
            <a:r>
              <a:rPr lang="pl-PL" sz="2000" dirty="0" smtClean="0">
                <a:solidFill>
                  <a:prstClr val="black"/>
                </a:solidFill>
              </a:rPr>
              <a:t>dokonania</a:t>
            </a:r>
            <a:br>
              <a:rPr lang="pl-PL" sz="2000" dirty="0" smtClean="0">
                <a:solidFill>
                  <a:prstClr val="black"/>
                </a:solidFill>
              </a:rPr>
            </a:br>
            <a:r>
              <a:rPr lang="pl-PL" sz="2000" dirty="0" smtClean="0">
                <a:solidFill>
                  <a:prstClr val="black"/>
                </a:solidFill>
              </a:rPr>
              <a:t>        </a:t>
            </a:r>
            <a:r>
              <a:rPr lang="pl-PL" sz="2000" dirty="0">
                <a:solidFill>
                  <a:prstClr val="black"/>
                </a:solidFill>
              </a:rPr>
              <a:t>uboju w 	</a:t>
            </a:r>
            <a:r>
              <a:rPr lang="pl-PL" sz="2000" dirty="0" smtClean="0">
                <a:solidFill>
                  <a:prstClr val="black"/>
                </a:solidFill>
              </a:rPr>
              <a:t>zatwierdzonych do </a:t>
            </a:r>
            <a:r>
              <a:rPr lang="pl-PL" sz="2000" dirty="0">
                <a:solidFill>
                  <a:prstClr val="black"/>
                </a:solidFill>
              </a:rPr>
              <a:t>tego celu rzeźniach położonych </a:t>
            </a:r>
            <a:r>
              <a:rPr lang="pl-PL" sz="2000" dirty="0" smtClean="0">
                <a:solidFill>
                  <a:prstClr val="black"/>
                </a:solidFill>
              </a:rPr>
              <a:t>na</a:t>
            </a:r>
            <a:br>
              <a:rPr lang="pl-PL" sz="2000" dirty="0" smtClean="0">
                <a:solidFill>
                  <a:prstClr val="black"/>
                </a:solidFill>
              </a:rPr>
            </a:br>
            <a:r>
              <a:rPr lang="pl-PL" sz="2000" dirty="0" smtClean="0">
                <a:solidFill>
                  <a:prstClr val="black"/>
                </a:solidFill>
              </a:rPr>
              <a:t>        </a:t>
            </a:r>
            <a:r>
              <a:rPr lang="pl-PL" sz="2000" dirty="0">
                <a:solidFill>
                  <a:prstClr val="black"/>
                </a:solidFill>
              </a:rPr>
              <a:t>obszarze zagrożenia); </a:t>
            </a:r>
            <a:endParaRPr lang="pl-PL" sz="2000" dirty="0" smtClean="0">
              <a:solidFill>
                <a:prstClr val="black"/>
              </a:solidFill>
            </a:endParaRP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2000" dirty="0">
                <a:solidFill>
                  <a:prstClr val="black"/>
                </a:solidFill>
              </a:rPr>
              <a:t> </a:t>
            </a:r>
            <a:r>
              <a:rPr lang="pl-PL" sz="2000" dirty="0" smtClean="0">
                <a:solidFill>
                  <a:prstClr val="black"/>
                </a:solidFill>
              </a:rPr>
              <a:t>     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2000" dirty="0">
                <a:solidFill>
                  <a:prstClr val="black"/>
                </a:solidFill>
              </a:rPr>
              <a:t> </a:t>
            </a:r>
            <a:r>
              <a:rPr lang="pl-PL" sz="2000" dirty="0" smtClean="0">
                <a:solidFill>
                  <a:prstClr val="black"/>
                </a:solidFill>
              </a:rPr>
              <a:t>     GLW </a:t>
            </a:r>
            <a:r>
              <a:rPr lang="pl-PL" sz="2000" dirty="0">
                <a:solidFill>
                  <a:prstClr val="black"/>
                </a:solidFill>
              </a:rPr>
              <a:t>	ma obowiązek poinformować KE o </a:t>
            </a:r>
            <a:r>
              <a:rPr lang="pl-PL" sz="2000" dirty="0" smtClean="0">
                <a:solidFill>
                  <a:prstClr val="black"/>
                </a:solidFill>
              </a:rPr>
              <a:t>zatwierdzeniu </a:t>
            </a:r>
            <a:r>
              <a:rPr lang="pl-PL" sz="2000" dirty="0">
                <a:solidFill>
                  <a:prstClr val="black"/>
                </a:solidFill>
              </a:rPr>
              <a:t>takiej rzeźni (nazwa </a:t>
            </a:r>
            <a:r>
              <a:rPr lang="pl-PL" sz="2000" dirty="0" smtClean="0">
                <a:solidFill>
                  <a:prstClr val="black"/>
                </a:solidFill>
              </a:rPr>
              <a:t>i</a:t>
            </a:r>
            <a:br>
              <a:rPr lang="pl-PL" sz="2000" dirty="0" smtClean="0">
                <a:solidFill>
                  <a:prstClr val="black"/>
                </a:solidFill>
              </a:rPr>
            </a:br>
            <a:r>
              <a:rPr lang="pl-PL" sz="2000" dirty="0" smtClean="0">
                <a:solidFill>
                  <a:prstClr val="black"/>
                </a:solidFill>
              </a:rPr>
              <a:t>     </a:t>
            </a:r>
            <a:r>
              <a:rPr lang="pl-PL" sz="2000" dirty="0">
                <a:solidFill>
                  <a:prstClr val="black"/>
                </a:solidFill>
              </a:rPr>
              <a:t>adres </a:t>
            </a:r>
            <a:r>
              <a:rPr lang="pl-PL" sz="2000" dirty="0" smtClean="0">
                <a:solidFill>
                  <a:prstClr val="black"/>
                </a:solidFill>
              </a:rPr>
              <a:t>rzeźni)</a:t>
            </a:r>
            <a:endParaRPr lang="pl-PL" sz="2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solidFill>
                  <a:srgbClr val="FFFFFF"/>
                </a:solidFill>
                <a:cs typeface="Arial" charset="0"/>
              </a:rPr>
              <a:t>ASF – przemieszczanie</a:t>
            </a:r>
            <a:endParaRPr lang="en-US" altLang="pl-PL" sz="32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4995" name="Tytuł 1"/>
          <p:cNvSpPr>
            <a:spLocks/>
          </p:cNvSpPr>
          <p:nvPr/>
        </p:nvSpPr>
        <p:spPr bwMode="auto">
          <a:xfrm>
            <a:off x="9525" y="1120775"/>
            <a:ext cx="913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endParaRPr lang="en-US" altLang="pl-PL" sz="28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6389" name="pole tekstowe 1"/>
          <p:cNvSpPr txBox="1">
            <a:spLocks noChangeArrowheads="1"/>
          </p:cNvSpPr>
          <p:nvPr/>
        </p:nvSpPr>
        <p:spPr bwMode="auto">
          <a:xfrm>
            <a:off x="184150" y="1274763"/>
            <a:ext cx="8840788" cy="40322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2000" u="sng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gospodarstwo</a:t>
            </a:r>
            <a:r>
              <a:rPr lang="pl-PL" sz="2000" dirty="0">
                <a:solidFill>
                  <a:prstClr val="black"/>
                </a:solidFill>
              </a:rPr>
              <a:t>, z którego wysyłane są świnie: 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pl-PL" sz="2000" dirty="0">
              <a:solidFill>
                <a:prstClr val="black"/>
              </a:solidFill>
            </a:endParaRP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1800" dirty="0">
                <a:solidFill>
                  <a:prstClr val="black"/>
                </a:solidFill>
              </a:rPr>
              <a:t>	- świnie przebywały w gospodarstwie co najmniej przez 30 dni bezpośrednio 	poprzedzających ich przemieszczenie lub od dnia urodzenia oraz w okresie co najmniej 	30 dni bezpośrednio poprzedzających przemieszczenie żadna świnia nie została 	wprowadzona do tego gospodarstwa z obszarów objętych ograniczeniami lub 	zagrożenia;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1800" dirty="0">
                <a:solidFill>
                  <a:prstClr val="black"/>
                </a:solidFill>
              </a:rPr>
              <a:t>	- w okresie 15 dni przed przemieszczeniem zostały poddane badaniu laboratoryjnemu z 	wynikiem negatywnym; próbki do badań pobierane są przez urzędowego lekarza 	weterynarii;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1800" dirty="0">
                <a:solidFill>
                  <a:prstClr val="black"/>
                </a:solidFill>
              </a:rPr>
              <a:t>	- nie wcześniej niż 24 godziny przed przemieszczeniem, zostały zbadane przez 	urzędowego lekarza weterynarii;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1800" dirty="0">
                <a:solidFill>
                  <a:prstClr val="black"/>
                </a:solidFill>
              </a:rPr>
              <a:t>	- zostały zaopatrzone w świadectwo zdrowia wystawione przez urzędowego lekarza 	weterynarii, na podstawie ww. wyników badania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solidFill>
                  <a:srgbClr val="FFFFFF"/>
                </a:solidFill>
                <a:cs typeface="Arial" charset="0"/>
              </a:rPr>
              <a:t>ASF – przemieszczanie</a:t>
            </a:r>
            <a:endParaRPr lang="en-US" altLang="pl-PL" sz="32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7043" name="Tytuł 1"/>
          <p:cNvSpPr>
            <a:spLocks/>
          </p:cNvSpPr>
          <p:nvPr/>
        </p:nvSpPr>
        <p:spPr bwMode="auto">
          <a:xfrm>
            <a:off x="9525" y="1120775"/>
            <a:ext cx="913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endParaRPr lang="en-US" altLang="pl-PL" sz="28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6389" name="pole tekstowe 1"/>
          <p:cNvSpPr txBox="1">
            <a:spLocks noChangeArrowheads="1"/>
          </p:cNvSpPr>
          <p:nvPr/>
        </p:nvSpPr>
        <p:spPr bwMode="auto">
          <a:xfrm>
            <a:off x="9525" y="1284288"/>
            <a:ext cx="9134475" cy="470852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2000" dirty="0">
                <a:solidFill>
                  <a:prstClr val="black"/>
                </a:solidFill>
              </a:rPr>
              <a:t>	- </a:t>
            </a:r>
            <a:r>
              <a:rPr lang="pl-PL" sz="2000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transport: 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pl-PL" sz="2000" u="sng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2000" dirty="0">
                <a:solidFill>
                  <a:prstClr val="black"/>
                </a:solidFill>
              </a:rPr>
              <a:t>	- świnie są przewożone do uboju bezpośrednio, bez zatrzymywania się </a:t>
            </a:r>
            <a:r>
              <a:rPr lang="pl-PL" sz="2000" dirty="0" smtClean="0">
                <a:solidFill>
                  <a:prstClr val="black"/>
                </a:solidFill>
              </a:rPr>
              <a:t/>
            </a:r>
            <a:br>
              <a:rPr lang="pl-PL" sz="2000" dirty="0" smtClean="0">
                <a:solidFill>
                  <a:prstClr val="black"/>
                </a:solidFill>
              </a:rPr>
            </a:br>
            <a:r>
              <a:rPr lang="pl-PL" sz="2000" dirty="0" smtClean="0">
                <a:solidFill>
                  <a:prstClr val="black"/>
                </a:solidFill>
              </a:rPr>
              <a:t>        i </a:t>
            </a:r>
            <a:r>
              <a:rPr lang="pl-PL" sz="2000" dirty="0">
                <a:solidFill>
                  <a:prstClr val="black"/>
                </a:solidFill>
              </a:rPr>
              <a:t>	rozładunku do wyznaczonej </a:t>
            </a:r>
            <a:r>
              <a:rPr lang="pl-PL" sz="2000" dirty="0" smtClean="0">
                <a:solidFill>
                  <a:prstClr val="black"/>
                </a:solidFill>
              </a:rPr>
              <a:t>rzeźni wyznaczonymi i zaplombowanymi środkami</a:t>
            </a:r>
            <a:br>
              <a:rPr lang="pl-PL" sz="2000" dirty="0" smtClean="0">
                <a:solidFill>
                  <a:prstClr val="black"/>
                </a:solidFill>
              </a:rPr>
            </a:br>
            <a:r>
              <a:rPr lang="pl-PL" sz="2000" dirty="0" smtClean="0">
                <a:solidFill>
                  <a:prstClr val="black"/>
                </a:solidFill>
              </a:rPr>
              <a:t>        transportu;</a:t>
            </a:r>
            <a:endParaRPr lang="pl-PL" sz="2000" dirty="0">
              <a:solidFill>
                <a:prstClr val="black"/>
              </a:solidFill>
            </a:endParaRP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2000" dirty="0">
                <a:solidFill>
                  <a:prstClr val="black"/>
                </a:solidFill>
              </a:rPr>
              <a:t>	</a:t>
            </a:r>
            <a:r>
              <a:rPr lang="pl-PL" sz="2000" dirty="0" smtClean="0">
                <a:solidFill>
                  <a:prstClr val="black"/>
                </a:solidFill>
              </a:rPr>
              <a:t>- jeżeli </a:t>
            </a:r>
            <a:r>
              <a:rPr lang="pl-PL" sz="2000" dirty="0">
                <a:solidFill>
                  <a:prstClr val="black"/>
                </a:solidFill>
              </a:rPr>
              <a:t>transport odbywa się poza </a:t>
            </a:r>
            <a:r>
              <a:rPr lang="pl-PL" sz="2000" dirty="0" smtClean="0">
                <a:solidFill>
                  <a:prstClr val="black"/>
                </a:solidFill>
              </a:rPr>
              <a:t>obszar </a:t>
            </a:r>
            <a:r>
              <a:rPr lang="pl-PL" sz="2000" dirty="0">
                <a:solidFill>
                  <a:prstClr val="black"/>
                </a:solidFill>
              </a:rPr>
              <a:t>zagrożenia – wówczas wyłącznie 	określonymi trasami </a:t>
            </a:r>
            <a:r>
              <a:rPr lang="pl-PL" sz="2000" dirty="0" smtClean="0">
                <a:solidFill>
                  <a:prstClr val="black"/>
                </a:solidFill>
              </a:rPr>
              <a:t>przewozu;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2000" dirty="0">
                <a:solidFill>
                  <a:prstClr val="black"/>
                </a:solidFill>
              </a:rPr>
              <a:t> </a:t>
            </a:r>
            <a:r>
              <a:rPr lang="pl-PL" sz="2000" dirty="0" smtClean="0">
                <a:solidFill>
                  <a:prstClr val="black"/>
                </a:solidFill>
              </a:rPr>
              <a:t>      - pojazdy </a:t>
            </a:r>
            <a:r>
              <a:rPr lang="pl-PL" sz="2000" dirty="0">
                <a:solidFill>
                  <a:prstClr val="black"/>
                </a:solidFill>
              </a:rPr>
              <a:t>muszą być czyszczone i dezynfekowane </a:t>
            </a:r>
            <a:r>
              <a:rPr lang="pl-PL" sz="2000" dirty="0" smtClean="0">
                <a:solidFill>
                  <a:prstClr val="black"/>
                </a:solidFill>
              </a:rPr>
              <a:t>jak </a:t>
            </a:r>
            <a:r>
              <a:rPr lang="pl-PL" sz="2000" dirty="0">
                <a:solidFill>
                  <a:prstClr val="black"/>
                </a:solidFill>
              </a:rPr>
              <a:t>najszybciej po rozładunku</a:t>
            </a:r>
            <a:r>
              <a:rPr lang="pl-PL" sz="2000" dirty="0" smtClean="0">
                <a:solidFill>
                  <a:prstClr val="black"/>
                </a:solidFill>
              </a:rPr>
              <a:t>;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pl-PL" sz="2000" dirty="0">
              <a:solidFill>
                <a:prstClr val="black"/>
              </a:solidFill>
            </a:endParaRP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pl-PL" sz="2000" dirty="0">
              <a:solidFill>
                <a:prstClr val="black"/>
              </a:solidFill>
            </a:endParaRP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2000" dirty="0">
                <a:solidFill>
                  <a:prstClr val="black"/>
                </a:solidFill>
              </a:rPr>
              <a:t>	</a:t>
            </a:r>
            <a:r>
              <a:rPr lang="pl-PL" sz="2000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powiadomienie właściwych PLW: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endParaRPr lang="pl-PL" sz="2000" dirty="0">
              <a:solidFill>
                <a:prstClr val="black"/>
              </a:solidFill>
            </a:endParaRP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2000" dirty="0">
                <a:solidFill>
                  <a:prstClr val="black"/>
                </a:solidFill>
              </a:rPr>
              <a:t>	- PLW właściwy ze względu na miejsce położenia rzeźni został poinformowany </a:t>
            </a:r>
            <a:r>
              <a:rPr lang="pl-PL" sz="2000" dirty="0" smtClean="0">
                <a:solidFill>
                  <a:prstClr val="black"/>
                </a:solidFill>
              </a:rPr>
              <a:t/>
            </a:r>
            <a:br>
              <a:rPr lang="pl-PL" sz="2000" dirty="0" smtClean="0">
                <a:solidFill>
                  <a:prstClr val="black"/>
                </a:solidFill>
              </a:rPr>
            </a:br>
            <a:r>
              <a:rPr lang="pl-PL" sz="2000" dirty="0" smtClean="0">
                <a:solidFill>
                  <a:prstClr val="black"/>
                </a:solidFill>
              </a:rPr>
              <a:t>          o </a:t>
            </a:r>
            <a:r>
              <a:rPr lang="pl-PL" sz="2000" dirty="0">
                <a:solidFill>
                  <a:prstClr val="black"/>
                </a:solidFill>
              </a:rPr>
              <a:t>	planowanym terminie przywozu świń i przekazał informację o przywozie </a:t>
            </a:r>
            <a:r>
              <a:rPr lang="pl-PL" sz="2000" dirty="0" smtClean="0">
                <a:solidFill>
                  <a:prstClr val="black"/>
                </a:solidFill>
              </a:rPr>
              <a:t>świń</a:t>
            </a:r>
            <a:br>
              <a:rPr lang="pl-PL" sz="2000" dirty="0" smtClean="0">
                <a:solidFill>
                  <a:prstClr val="black"/>
                </a:solidFill>
              </a:rPr>
            </a:br>
            <a:r>
              <a:rPr lang="pl-PL" sz="2000" dirty="0" smtClean="0">
                <a:solidFill>
                  <a:prstClr val="black"/>
                </a:solidFill>
              </a:rPr>
              <a:t>       </a:t>
            </a:r>
            <a:r>
              <a:rPr lang="pl-PL" sz="2000" dirty="0">
                <a:solidFill>
                  <a:prstClr val="black"/>
                </a:solidFill>
              </a:rPr>
              <a:t>	do rzeźni PLW właściwemu ze względu na miejsce wysyłki;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solidFill>
                  <a:srgbClr val="FFFFFF"/>
                </a:solidFill>
                <a:cs typeface="Arial" charset="0"/>
              </a:rPr>
              <a:t>ASF – przemieszczanie</a:t>
            </a:r>
            <a:endParaRPr lang="en-US" altLang="pl-PL" sz="32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9091" name="Tytuł 1"/>
          <p:cNvSpPr>
            <a:spLocks/>
          </p:cNvSpPr>
          <p:nvPr/>
        </p:nvSpPr>
        <p:spPr bwMode="auto">
          <a:xfrm>
            <a:off x="9525" y="1120775"/>
            <a:ext cx="913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endParaRPr lang="en-US" altLang="pl-PL" sz="28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6389" name="pole tekstowe 1"/>
          <p:cNvSpPr txBox="1">
            <a:spLocks noChangeArrowheads="1"/>
          </p:cNvSpPr>
          <p:nvPr/>
        </p:nvSpPr>
        <p:spPr bwMode="auto">
          <a:xfrm>
            <a:off x="184150" y="1274763"/>
            <a:ext cx="8840788" cy="34782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2000" dirty="0">
                <a:solidFill>
                  <a:prstClr val="black"/>
                </a:solidFill>
              </a:rPr>
              <a:t>- </a:t>
            </a:r>
            <a:r>
              <a:rPr lang="pl-PL" sz="2000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wymagania dla rzeźni: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pl-PL" sz="2000" u="sng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2000" dirty="0">
                <a:solidFill>
                  <a:prstClr val="black"/>
                </a:solidFill>
              </a:rPr>
              <a:t>	- rzeźnia została </a:t>
            </a:r>
            <a:r>
              <a:rPr lang="pl-PL" sz="2000" dirty="0" smtClean="0">
                <a:solidFill>
                  <a:prstClr val="black"/>
                </a:solidFill>
              </a:rPr>
              <a:t>zatwierdzona specjalnie </a:t>
            </a:r>
            <a:r>
              <a:rPr lang="pl-PL" sz="2000" dirty="0">
                <a:solidFill>
                  <a:prstClr val="black"/>
                </a:solidFill>
              </a:rPr>
              <a:t>do </a:t>
            </a:r>
            <a:r>
              <a:rPr lang="pl-PL" sz="2000" dirty="0" smtClean="0">
                <a:solidFill>
                  <a:prstClr val="black"/>
                </a:solidFill>
              </a:rPr>
              <a:t>przeprowadzania</a:t>
            </a:r>
            <a:br>
              <a:rPr lang="pl-PL" sz="2000" dirty="0" smtClean="0">
                <a:solidFill>
                  <a:prstClr val="black"/>
                </a:solidFill>
              </a:rPr>
            </a:br>
            <a:r>
              <a:rPr lang="pl-PL" sz="2000" dirty="0" smtClean="0">
                <a:solidFill>
                  <a:prstClr val="black"/>
                </a:solidFill>
              </a:rPr>
              <a:t>       </a:t>
            </a:r>
            <a:r>
              <a:rPr lang="pl-PL" sz="2000" dirty="0">
                <a:solidFill>
                  <a:prstClr val="black"/>
                </a:solidFill>
              </a:rPr>
              <a:t>uboju świń </a:t>
            </a:r>
            <a:r>
              <a:rPr lang="pl-PL" sz="2000" dirty="0" smtClean="0">
                <a:solidFill>
                  <a:prstClr val="black"/>
                </a:solidFill>
              </a:rPr>
              <a:t>pochodzących </a:t>
            </a:r>
            <a:r>
              <a:rPr lang="pl-PL" sz="2000" dirty="0">
                <a:solidFill>
                  <a:prstClr val="black"/>
                </a:solidFill>
              </a:rPr>
              <a:t>z obszaru zagrożenia;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2000" dirty="0">
                <a:solidFill>
                  <a:prstClr val="black"/>
                </a:solidFill>
              </a:rPr>
              <a:t>	- po przywozie do rzeźni świnie są przetrzymywane i poddawane ubojowi 	oddzielnie od innych świń, w dniu, w którym są poddawane ubojowi wyłącznie 	świnie pochodzące z obszaru zagrożenia;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2000" dirty="0">
                <a:solidFill>
                  <a:prstClr val="black"/>
                </a:solidFill>
              </a:rPr>
              <a:t>	- produkty uboczne pochodzące z ubitych świń muszą być przechowywane 	oddzielnie, a następnie niezwłocznie poddane obróbce w zakładzie 	przetwórczym, która zapewni, ze otrzymane z nich produkty pochodne nie 	stwarzają zagrożenia rozprzestrzeniania się </a:t>
            </a:r>
            <a:r>
              <a:rPr lang="pl-PL" sz="2000" dirty="0" smtClean="0">
                <a:solidFill>
                  <a:prstClr val="black"/>
                </a:solidFill>
              </a:rPr>
              <a:t>ASF.</a:t>
            </a:r>
            <a:endParaRPr lang="pl-PL" sz="2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solidFill>
                  <a:srgbClr val="FFFFFF"/>
                </a:solidFill>
                <a:cs typeface="Arial" charset="0"/>
              </a:rPr>
              <a:t>ASF – przemieszczanie</a:t>
            </a:r>
            <a:endParaRPr lang="en-US" altLang="pl-PL" sz="32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1139" name="Tytuł 1"/>
          <p:cNvSpPr>
            <a:spLocks/>
          </p:cNvSpPr>
          <p:nvPr/>
        </p:nvSpPr>
        <p:spPr bwMode="auto">
          <a:xfrm>
            <a:off x="9525" y="1120775"/>
            <a:ext cx="913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endParaRPr lang="en-US" altLang="pl-PL" sz="28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6389" name="pole tekstowe 1"/>
          <p:cNvSpPr txBox="1">
            <a:spLocks noChangeArrowheads="1"/>
          </p:cNvSpPr>
          <p:nvPr/>
        </p:nvSpPr>
        <p:spPr bwMode="auto">
          <a:xfrm>
            <a:off x="184150" y="1274763"/>
            <a:ext cx="8840788" cy="409416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2000" dirty="0">
                <a:solidFill>
                  <a:prstClr val="black"/>
                </a:solidFill>
              </a:rPr>
              <a:t>- </a:t>
            </a:r>
            <a:r>
              <a:rPr lang="pl-PL" sz="2000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dla zakładów </a:t>
            </a:r>
            <a:r>
              <a:rPr lang="pl-PL" sz="2000" u="sng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(innych niż rzeźnia):</a:t>
            </a:r>
            <a:endParaRPr lang="pl-PL" sz="2000" u="sng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pl-PL" sz="2000" u="sng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2000" dirty="0">
                <a:solidFill>
                  <a:prstClr val="black"/>
                </a:solidFill>
              </a:rPr>
              <a:t>	- </a:t>
            </a:r>
            <a:r>
              <a:rPr lang="pl-PL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zakłady</a:t>
            </a:r>
            <a:r>
              <a:rPr lang="pl-PL" sz="2000" dirty="0">
                <a:solidFill>
                  <a:prstClr val="black"/>
                </a:solidFill>
              </a:rPr>
              <a:t> produkujące, przechowujące i przetwarzające świeże mięso, mięso 	mielone, mięso odkostnione mechanicznie, surowe wyroby mięsne i produkty 	mięsne uzyskane ze świń pochodzących z obszaru zagrożenia, </a:t>
            </a:r>
            <a:r>
              <a:rPr lang="pl-PL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muszą być 	</a:t>
            </a:r>
            <a:r>
              <a:rPr lang="pl-PL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zatwierdzone specjalnie </a:t>
            </a:r>
            <a:r>
              <a:rPr lang="pl-PL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tego celu przez PLW; 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sz="2000" dirty="0">
                <a:solidFill>
                  <a:prstClr val="black"/>
                </a:solidFill>
              </a:rPr>
              <a:t>	- ww. produkty pochodzenia zwierzęcego muszą zostać oznakowane </a:t>
            </a:r>
            <a:r>
              <a:rPr lang="pl-PL" sz="2000" u="sng" dirty="0">
                <a:solidFill>
                  <a:prstClr val="black"/>
                </a:solidFill>
              </a:rPr>
              <a:t>znakiem </a:t>
            </a:r>
            <a:r>
              <a:rPr lang="pl-PL" sz="2000" dirty="0">
                <a:solidFill>
                  <a:prstClr val="black"/>
                </a:solidFill>
              </a:rPr>
              <a:t>	</a:t>
            </a:r>
            <a:r>
              <a:rPr lang="pl-PL" sz="2000" u="sng" dirty="0">
                <a:solidFill>
                  <a:prstClr val="black"/>
                </a:solidFill>
              </a:rPr>
              <a:t>weterynaryjnym w kształcie koła</a:t>
            </a:r>
            <a:r>
              <a:rPr lang="pl-PL" sz="2000" dirty="0">
                <a:solidFill>
                  <a:prstClr val="black"/>
                </a:solidFill>
              </a:rPr>
              <a:t> i mogą być przeznaczone do obrotu wyłącznie 	na terytorium RP.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pl-PL" sz="2000" dirty="0">
              <a:solidFill>
                <a:prstClr val="black"/>
              </a:solidFill>
            </a:endParaRPr>
          </a:p>
          <a:p>
            <a:pPr marL="285750" indent="-285750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pl-PL" sz="2000" b="1" dirty="0">
                <a:solidFill>
                  <a:srgbClr val="FF0000"/>
                </a:solidFill>
              </a:rPr>
              <a:t>Całkowity zakaz </a:t>
            </a:r>
            <a:r>
              <a:rPr lang="pl-PL" sz="2000" dirty="0">
                <a:solidFill>
                  <a:prstClr val="black"/>
                </a:solidFill>
              </a:rPr>
              <a:t>wysyłki świń,  a także produktów pochodzących z takich świń, z obszaru zagrożenia, poza terytorium Polski ! 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pl-PL" sz="2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7788"/>
          </a:xfrm>
        </p:spPr>
        <p:txBody>
          <a:bodyPr/>
          <a:lstStyle/>
          <a:p>
            <a:pPr>
              <a:defRPr/>
            </a:pPr>
            <a:r>
              <a:rPr lang="pl-PL" altLang="pl-PL" sz="3200" dirty="0" smtClean="0">
                <a:solidFill>
                  <a:srgbClr val="FFFFFF"/>
                </a:solidFill>
                <a:cs typeface="Arial" charset="0"/>
              </a:rPr>
              <a:t>Rozporządzenie w sprawie środków podejmowanych w związku z wystąpieniem ASF</a:t>
            </a:r>
            <a:r>
              <a:rPr lang="en-US" altLang="pl-PL" sz="3200" dirty="0" smtClean="0">
                <a:solidFill>
                  <a:srgbClr val="FFFFFF"/>
                </a:solidFill>
                <a:cs typeface="Arial" charset="0"/>
              </a:rPr>
              <a:t/>
            </a:r>
            <a:br>
              <a:rPr lang="en-US" altLang="pl-PL" sz="3200" dirty="0" smtClean="0">
                <a:solidFill>
                  <a:srgbClr val="FFFFFF"/>
                </a:solidFill>
                <a:cs typeface="Arial" charset="0"/>
              </a:rPr>
            </a:b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3187" name="Symbol zastępczy zawartości 2"/>
          <p:cNvSpPr>
            <a:spLocks noGrp="1"/>
          </p:cNvSpPr>
          <p:nvPr>
            <p:ph idx="1"/>
          </p:nvPr>
        </p:nvSpPr>
        <p:spPr>
          <a:xfrm>
            <a:off x="215900" y="1058863"/>
            <a:ext cx="8723313" cy="5067300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pl-PL" altLang="pl-PL" sz="2000" dirty="0" smtClean="0"/>
          </a:p>
          <a:p>
            <a:pPr algn="ctr">
              <a:buFont typeface="Arial" charset="0"/>
              <a:buNone/>
            </a:pPr>
            <a:r>
              <a:rPr lang="pl-PL" altLang="pl-PL" sz="2000" b="1" dirty="0" smtClean="0">
                <a:solidFill>
                  <a:srgbClr val="00B0F0"/>
                </a:solidFill>
              </a:rPr>
              <a:t>OBSZAR ZAGROŻENIA (niebieski) –  zakazy </a:t>
            </a:r>
          </a:p>
          <a:p>
            <a:pPr algn="ctr"/>
            <a:r>
              <a:rPr lang="pl-PL" altLang="pl-PL" sz="2000" dirty="0" smtClean="0"/>
              <a:t>Zakaz wnoszenia do gospodarstw, w których utrzymywane są świnie upolowanych dzików lub ich części i innych przedmiotów, które mogły zostać skażone wirusem ASF, a także zakaz obsługi świń przez osoby, które w ciągu ostatnich 72 godzin uczestniczyły w polowaniach;</a:t>
            </a:r>
          </a:p>
          <a:p>
            <a:pPr algn="ctr"/>
            <a:r>
              <a:rPr lang="pl-PL" altLang="pl-PL" sz="2000" dirty="0" smtClean="0"/>
              <a:t>Zakaz organizowania targów, wystaw, pokazów, i konkursów z udziałem świń;</a:t>
            </a:r>
          </a:p>
          <a:p>
            <a:pPr algn="ctr"/>
            <a:r>
              <a:rPr lang="pl-PL" altLang="pl-PL" sz="2000" dirty="0" smtClean="0"/>
              <a:t>Zakaz prowadzenia skupu i pośrednictwa w obrocie świniami (za wyjątkiem pośredników prowadzących działalność bez wykorzystania obiektów);</a:t>
            </a:r>
          </a:p>
          <a:p>
            <a:pPr algn="ctr"/>
            <a:r>
              <a:rPr lang="pl-PL" altLang="pl-PL" sz="2000" dirty="0" smtClean="0"/>
              <a:t>Zakaz polowań zbiorowych na zwierzęta łowne (z wyłączeniem polowań zbiorowych bez udziału psów, bez naganki lub z naganką ograniczoną do 6 naganiaczy);</a:t>
            </a:r>
          </a:p>
          <a:p>
            <a:pPr algn="ctr"/>
            <a:r>
              <a:rPr lang="pl-PL" altLang="pl-PL" sz="2000" dirty="0" smtClean="0"/>
              <a:t>Zakaz dokarmiania dzików;</a:t>
            </a:r>
          </a:p>
          <a:p>
            <a:pPr algn="ctr"/>
            <a:endParaRPr lang="pl-PL" altLang="pl-PL" sz="2000" dirty="0" smtClean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7788"/>
          </a:xfrm>
        </p:spPr>
        <p:txBody>
          <a:bodyPr/>
          <a:lstStyle/>
          <a:p>
            <a:pPr>
              <a:defRPr/>
            </a:pPr>
            <a:r>
              <a:rPr lang="pl-PL" altLang="pl-PL" sz="3200" dirty="0" smtClean="0">
                <a:solidFill>
                  <a:srgbClr val="FFFFFF"/>
                </a:solidFill>
                <a:cs typeface="Arial" charset="0"/>
              </a:rPr>
              <a:t>Rozporządzenie w sprawie środków podejmowanych w związku z wystąpieniem ASF</a:t>
            </a:r>
            <a:r>
              <a:rPr lang="en-US" altLang="pl-PL" sz="3200" dirty="0" smtClean="0">
                <a:solidFill>
                  <a:srgbClr val="FFFFFF"/>
                </a:solidFill>
                <a:cs typeface="Arial" charset="0"/>
              </a:rPr>
              <a:t/>
            </a:r>
            <a:br>
              <a:rPr lang="en-US" altLang="pl-PL" sz="3200" dirty="0" smtClean="0">
                <a:solidFill>
                  <a:srgbClr val="FFFFFF"/>
                </a:solidFill>
                <a:cs typeface="Arial" charset="0"/>
              </a:rPr>
            </a:b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4211" name="Symbol zastępczy zawartości 2"/>
          <p:cNvSpPr>
            <a:spLocks noGrp="1"/>
          </p:cNvSpPr>
          <p:nvPr>
            <p:ph idx="1"/>
          </p:nvPr>
        </p:nvSpPr>
        <p:spPr>
          <a:xfrm>
            <a:off x="215900" y="1058863"/>
            <a:ext cx="8723313" cy="5067300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pl-PL" altLang="pl-PL" sz="2000" dirty="0" smtClean="0"/>
          </a:p>
          <a:p>
            <a:pPr algn="ctr">
              <a:buFont typeface="Arial" charset="0"/>
              <a:buNone/>
            </a:pPr>
            <a:r>
              <a:rPr lang="pl-PL" altLang="pl-PL" sz="2000" b="1" dirty="0" smtClean="0">
                <a:solidFill>
                  <a:srgbClr val="00B0F0"/>
                </a:solidFill>
              </a:rPr>
              <a:t>OBSZAR ZAGROŻENIA (niebieski) –  nakazy </a:t>
            </a:r>
          </a:p>
          <a:p>
            <a:pPr algn="ctr">
              <a:buFont typeface="Arial" charset="0"/>
              <a:buNone/>
            </a:pPr>
            <a:endParaRPr lang="pl-PL" altLang="pl-PL" sz="800" b="1" dirty="0" smtClean="0">
              <a:solidFill>
                <a:srgbClr val="00B0F0"/>
              </a:solidFill>
            </a:endParaRPr>
          </a:p>
          <a:p>
            <a:pPr algn="ctr"/>
            <a:r>
              <a:rPr lang="pl-PL" altLang="pl-PL" sz="2000" b="1" dirty="0" smtClean="0"/>
              <a:t>Zabezpieczenie </a:t>
            </a:r>
            <a:r>
              <a:rPr lang="pl-PL" altLang="pl-PL" sz="2000" b="1" dirty="0" err="1" smtClean="0"/>
              <a:t>przeciwepizootyczne</a:t>
            </a:r>
            <a:r>
              <a:rPr lang="pl-PL" altLang="pl-PL" sz="2000" b="1" dirty="0" smtClean="0"/>
              <a:t> gospodarstw (</a:t>
            </a:r>
            <a:r>
              <a:rPr lang="pl-PL" altLang="pl-PL" sz="2000" b="1" dirty="0" err="1" smtClean="0"/>
              <a:t>bioasekuracja</a:t>
            </a:r>
            <a:r>
              <a:rPr lang="pl-PL" altLang="pl-PL" sz="2000" b="1" dirty="0" smtClean="0"/>
              <a:t>);</a:t>
            </a:r>
          </a:p>
          <a:p>
            <a:pPr algn="ctr"/>
            <a:r>
              <a:rPr lang="pl-PL" altLang="pl-PL" sz="2000" b="1" dirty="0" smtClean="0"/>
              <a:t> Obowiązek zawiadomienia PLW o każdym przypadku padnięcia świni </a:t>
            </a:r>
            <a:br>
              <a:rPr lang="pl-PL" altLang="pl-PL" sz="2000" b="1" dirty="0" smtClean="0"/>
            </a:br>
            <a:r>
              <a:rPr lang="pl-PL" altLang="pl-PL" sz="2000" b="1" dirty="0" smtClean="0"/>
              <a:t>w gospodarstwie</a:t>
            </a:r>
            <a:r>
              <a:rPr lang="pl-PL" altLang="pl-PL" sz="2000" dirty="0" smtClean="0"/>
              <a:t>;</a:t>
            </a:r>
          </a:p>
          <a:p>
            <a:pPr algn="ctr"/>
            <a:r>
              <a:rPr lang="pl-PL" altLang="pl-PL" sz="2000" b="1" dirty="0" smtClean="0"/>
              <a:t>Oczyszczanie i odkażanie</a:t>
            </a:r>
            <a:r>
              <a:rPr lang="pl-PL" altLang="pl-PL" sz="2000" dirty="0" smtClean="0"/>
              <a:t>, a w razie potrzeby dezynsekcja, po każdym przemieszczeniu świń lub produktów ubocznych pochodzenia zwierzęcego ze świń, </a:t>
            </a:r>
            <a:r>
              <a:rPr lang="pl-PL" altLang="pl-PL" sz="2000" b="1" dirty="0" smtClean="0"/>
              <a:t>środków transportu </a:t>
            </a:r>
            <a:r>
              <a:rPr lang="pl-PL" altLang="pl-PL" sz="2000" dirty="0" smtClean="0"/>
              <a:t>które były użyte do ich przemieszczania na obszarze zagrożenia lub z tego obszaru (kopia dokumentu potwierdzającego wykonanie czyszczenia i dezynfekcji po ostatnim przemieszczeniu – muszą być dostępne u kierowcy i okazywane na każde żądanie ulw);</a:t>
            </a:r>
          </a:p>
          <a:p>
            <a:pPr algn="ctr"/>
            <a:r>
              <a:rPr lang="pl-PL" altLang="pl-PL" sz="2000" b="1" dirty="0" smtClean="0"/>
              <a:t>Obowiązek badania </a:t>
            </a:r>
            <a:r>
              <a:rPr lang="pl-PL" altLang="pl-PL" sz="2000" dirty="0" smtClean="0"/>
              <a:t>wszystkich </a:t>
            </a:r>
            <a:r>
              <a:rPr lang="pl-PL" altLang="pl-PL" sz="2000" dirty="0" err="1" smtClean="0"/>
              <a:t>padłych</a:t>
            </a:r>
            <a:r>
              <a:rPr lang="pl-PL" altLang="pl-PL" sz="2000" dirty="0" smtClean="0"/>
              <a:t> (w tym zabitych w wypadkach komunikacyjnych) oraz odstrzelonych </a:t>
            </a:r>
            <a:r>
              <a:rPr lang="pl-PL" altLang="pl-PL" sz="2000" b="1" dirty="0" smtClean="0"/>
              <a:t>dzików</a:t>
            </a:r>
            <a:r>
              <a:rPr lang="pl-PL" altLang="pl-PL" sz="2000" dirty="0" smtClean="0"/>
              <a:t> dostarczonych do miejsca ich przetrzymywania (przetrzymywane w chłodniach w oczekiwaniu na wynik badania laboratoryjnego).</a:t>
            </a: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7788"/>
          </a:xfrm>
        </p:spPr>
        <p:txBody>
          <a:bodyPr/>
          <a:lstStyle/>
          <a:p>
            <a:pPr>
              <a:defRPr/>
            </a:pPr>
            <a:r>
              <a:rPr lang="pl-PL" altLang="pl-PL" sz="3200" dirty="0" smtClean="0">
                <a:solidFill>
                  <a:srgbClr val="FFFFFF"/>
                </a:solidFill>
                <a:cs typeface="Arial" charset="0"/>
              </a:rPr>
              <a:t>Rozporządzenie w sprawie środków podejmowanych w związku z wystąpieniem ASF</a:t>
            </a:r>
            <a:r>
              <a:rPr lang="en-US" altLang="pl-PL" sz="3200" dirty="0" smtClean="0">
                <a:solidFill>
                  <a:srgbClr val="FFFFFF"/>
                </a:solidFill>
                <a:cs typeface="Arial" charset="0"/>
              </a:rPr>
              <a:t/>
            </a:r>
            <a:br>
              <a:rPr lang="en-US" altLang="pl-PL" sz="3200" dirty="0" smtClean="0">
                <a:solidFill>
                  <a:srgbClr val="FFFFFF"/>
                </a:solidFill>
                <a:cs typeface="Arial" charset="0"/>
              </a:rPr>
            </a:b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5235" name="Symbol zastępczy zawartości 2"/>
          <p:cNvSpPr>
            <a:spLocks noGrp="1"/>
          </p:cNvSpPr>
          <p:nvPr>
            <p:ph idx="1"/>
          </p:nvPr>
        </p:nvSpPr>
        <p:spPr>
          <a:xfrm>
            <a:off x="215900" y="1058863"/>
            <a:ext cx="8723313" cy="5067300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pl-PL" altLang="pl-PL" sz="2000" dirty="0" smtClean="0"/>
          </a:p>
          <a:p>
            <a:pPr algn="ctr">
              <a:buFont typeface="Arial" charset="0"/>
              <a:buNone/>
            </a:pPr>
            <a:r>
              <a:rPr lang="pl-PL" altLang="pl-PL" sz="2000" b="1" dirty="0" smtClean="0">
                <a:solidFill>
                  <a:srgbClr val="FF0000"/>
                </a:solidFill>
              </a:rPr>
              <a:t>OBSZAR OBJĘTY OGRANICZENIAMI (CZERWONY) -  zakazy </a:t>
            </a:r>
          </a:p>
          <a:p>
            <a:pPr algn="ctr">
              <a:buFont typeface="Arial" charset="0"/>
              <a:buNone/>
            </a:pPr>
            <a:endParaRPr lang="pl-PL" altLang="pl-PL" sz="800" b="1" dirty="0" smtClean="0">
              <a:solidFill>
                <a:srgbClr val="FF0000"/>
              </a:solidFill>
            </a:endParaRPr>
          </a:p>
          <a:p>
            <a:pPr algn="ctr"/>
            <a:r>
              <a:rPr lang="pl-PL" altLang="pl-PL" sz="2000" dirty="0" smtClean="0"/>
              <a:t>Zakaz wnoszenia do gospodarstw, w których utrzymywane są świnie upolowanych dzików lub ich części i innych przedmiotów, które mogły zostać skażone wirusem ASF, a także zakaz obsługi świń przez osoby, które w ciągu ostatnich 72 godzin uczestniczyły w polowaniach;</a:t>
            </a:r>
          </a:p>
          <a:p>
            <a:pPr algn="ctr"/>
            <a:r>
              <a:rPr lang="pl-PL" altLang="pl-PL" sz="2000" dirty="0" smtClean="0"/>
              <a:t>Zakaz organizowania targów, wystaw, pokazów, i konkursów z udziałem świń; </a:t>
            </a:r>
          </a:p>
          <a:p>
            <a:pPr algn="ctr"/>
            <a:r>
              <a:rPr lang="pl-PL" altLang="pl-PL" sz="2000" dirty="0" smtClean="0"/>
              <a:t>Zakaz prowadzenia skupu i pośrednictwa w obrocie świniami (za wyjątkiem pośredników prowadzących działalność bez wykorzystania obiektów);</a:t>
            </a:r>
          </a:p>
          <a:p>
            <a:pPr algn="ctr"/>
            <a:r>
              <a:rPr lang="pl-PL" altLang="pl-PL" sz="2000" dirty="0" smtClean="0"/>
              <a:t>Zakaz polowań zbiorowych na zwierzęta łowne (z wyłączeniem polowań zbiorowych bez udziału psów, bez naganki lub z naganką ograniczoną do 6 naganiaczy);</a:t>
            </a:r>
          </a:p>
          <a:p>
            <a:pPr algn="ctr"/>
            <a:r>
              <a:rPr lang="pl-PL" altLang="pl-PL" sz="2000" dirty="0" smtClean="0"/>
              <a:t>Zakaz dokarmiania dzików;</a:t>
            </a: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7788"/>
          </a:xfrm>
        </p:spPr>
        <p:txBody>
          <a:bodyPr/>
          <a:lstStyle/>
          <a:p>
            <a:pPr>
              <a:defRPr/>
            </a:pPr>
            <a:r>
              <a:rPr lang="pl-PL" altLang="pl-PL" sz="3200" dirty="0" smtClean="0">
                <a:solidFill>
                  <a:srgbClr val="FFFFFF"/>
                </a:solidFill>
                <a:cs typeface="Arial" charset="0"/>
              </a:rPr>
              <a:t>Rozporządzenie w sprawie środków podejmowanych w związku z wystąpieniem ASF</a:t>
            </a:r>
            <a:r>
              <a:rPr lang="en-US" altLang="pl-PL" sz="3200" dirty="0" smtClean="0">
                <a:solidFill>
                  <a:srgbClr val="FFFFFF"/>
                </a:solidFill>
                <a:cs typeface="Arial" charset="0"/>
              </a:rPr>
              <a:t/>
            </a:r>
            <a:br>
              <a:rPr lang="en-US" altLang="pl-PL" sz="3200" dirty="0" smtClean="0">
                <a:solidFill>
                  <a:srgbClr val="FFFFFF"/>
                </a:solidFill>
                <a:cs typeface="Arial" charset="0"/>
              </a:rPr>
            </a:b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6259" name="Symbol zastępczy zawartości 2"/>
          <p:cNvSpPr>
            <a:spLocks noGrp="1"/>
          </p:cNvSpPr>
          <p:nvPr>
            <p:ph idx="1"/>
          </p:nvPr>
        </p:nvSpPr>
        <p:spPr>
          <a:xfrm>
            <a:off x="215900" y="1058863"/>
            <a:ext cx="8723313" cy="5067300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pl-PL" altLang="pl-PL" sz="2000" dirty="0" smtClean="0"/>
          </a:p>
          <a:p>
            <a:pPr algn="ctr">
              <a:buFont typeface="Arial" charset="0"/>
              <a:buNone/>
            </a:pPr>
            <a:r>
              <a:rPr lang="pl-PL" altLang="pl-PL" sz="2000" b="1" dirty="0" smtClean="0">
                <a:solidFill>
                  <a:srgbClr val="FF0000"/>
                </a:solidFill>
              </a:rPr>
              <a:t>OBSZAR OBJĘTY OGRANICZENIAMI (CZERWONY) -  nakazy </a:t>
            </a:r>
          </a:p>
          <a:p>
            <a:pPr algn="ctr">
              <a:buFont typeface="Arial" charset="0"/>
              <a:buNone/>
            </a:pPr>
            <a:endParaRPr lang="pl-PL" altLang="pl-PL" sz="800" b="1" dirty="0" smtClean="0">
              <a:solidFill>
                <a:srgbClr val="FF0000"/>
              </a:solidFill>
            </a:endParaRPr>
          </a:p>
          <a:p>
            <a:pPr algn="ctr"/>
            <a:r>
              <a:rPr lang="pl-PL" altLang="pl-PL" sz="2000" b="1" dirty="0" smtClean="0"/>
              <a:t>Zabezpieczenie </a:t>
            </a:r>
            <a:r>
              <a:rPr lang="pl-PL" altLang="pl-PL" sz="2000" b="1" dirty="0" err="1" smtClean="0"/>
              <a:t>przeciwepizootyczne</a:t>
            </a:r>
            <a:r>
              <a:rPr lang="pl-PL" altLang="pl-PL" sz="2000" b="1" dirty="0" smtClean="0"/>
              <a:t> gospodarstw (</a:t>
            </a:r>
            <a:r>
              <a:rPr lang="pl-PL" altLang="pl-PL" sz="2000" b="1" dirty="0" err="1" smtClean="0"/>
              <a:t>bioasekuracja</a:t>
            </a:r>
            <a:r>
              <a:rPr lang="pl-PL" altLang="pl-PL" sz="2000" b="1" dirty="0" smtClean="0"/>
              <a:t>), </a:t>
            </a:r>
            <a:endParaRPr lang="pl-PL" altLang="pl-PL" sz="2000" dirty="0" smtClean="0"/>
          </a:p>
          <a:p>
            <a:pPr algn="ctr"/>
            <a:r>
              <a:rPr lang="pl-PL" altLang="pl-PL" sz="2000" b="1" dirty="0" smtClean="0"/>
              <a:t>Obowiązek zawiadomienia PLW o każdym przypadku padnięcia świni </a:t>
            </a:r>
            <a:br>
              <a:rPr lang="pl-PL" altLang="pl-PL" sz="2000" b="1" dirty="0" smtClean="0"/>
            </a:br>
            <a:r>
              <a:rPr lang="pl-PL" altLang="pl-PL" sz="2000" b="1" dirty="0" smtClean="0"/>
              <a:t>w gospodarstwie</a:t>
            </a:r>
            <a:r>
              <a:rPr lang="pl-PL" altLang="pl-PL" sz="2000" dirty="0" smtClean="0"/>
              <a:t>;</a:t>
            </a:r>
          </a:p>
          <a:p>
            <a:pPr algn="ctr"/>
            <a:r>
              <a:rPr lang="pl-PL" altLang="pl-PL" sz="2000" b="1" dirty="0" smtClean="0"/>
              <a:t>Oczyszczanie i odkażanie</a:t>
            </a:r>
            <a:r>
              <a:rPr lang="pl-PL" altLang="pl-PL" sz="2000" dirty="0" smtClean="0"/>
              <a:t>, a w razie potrzeby dezynsekcja, po każdym przemieszczeniu świń lub produktów ubocznych pochodzenia zwierzęcego ze świń, </a:t>
            </a:r>
            <a:r>
              <a:rPr lang="pl-PL" altLang="pl-PL" sz="2000" b="1" dirty="0" smtClean="0"/>
              <a:t>środków transportu </a:t>
            </a:r>
            <a:r>
              <a:rPr lang="pl-PL" altLang="pl-PL" sz="2000" dirty="0" smtClean="0"/>
              <a:t>które były użyte do ich przemieszczania na obszarze zagrożenia lub z tego obszaru (kopia dokumentu potwierdzającego wykonanie czyszczenia i dezynfekcji po ostatnim przemieszczeniu – muszą być dostępne u kierowcy i okazywane na każde żądanie ulw);</a:t>
            </a:r>
          </a:p>
          <a:p>
            <a:pPr algn="ctr"/>
            <a:r>
              <a:rPr lang="pl-PL" altLang="pl-PL" sz="2000" b="1" dirty="0" smtClean="0"/>
              <a:t>Obowiązek badania </a:t>
            </a:r>
            <a:r>
              <a:rPr lang="pl-PL" altLang="pl-PL" sz="2000" dirty="0" smtClean="0"/>
              <a:t>wszystkich </a:t>
            </a:r>
            <a:r>
              <a:rPr lang="pl-PL" altLang="pl-PL" sz="2000" dirty="0" err="1" smtClean="0"/>
              <a:t>padłych</a:t>
            </a:r>
            <a:r>
              <a:rPr lang="pl-PL" altLang="pl-PL" sz="2000" dirty="0" smtClean="0"/>
              <a:t> (w tym zabitych w wypadkach komunikacyjnych) oraz odstrzelonych </a:t>
            </a:r>
            <a:r>
              <a:rPr lang="pl-PL" altLang="pl-PL" sz="2000" b="1" dirty="0" smtClean="0"/>
              <a:t>dzików</a:t>
            </a:r>
            <a:r>
              <a:rPr lang="pl-PL" altLang="pl-PL" sz="2000" dirty="0" smtClean="0"/>
              <a:t> dostarczonych do miejsca ich przetrzymywania (przetrzymywane w chłodniach w oczekiwaniu na wynik badania laboratoryjnego).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7788"/>
          </a:xfrm>
        </p:spPr>
        <p:txBody>
          <a:bodyPr/>
          <a:lstStyle/>
          <a:p>
            <a:pPr>
              <a:defRPr/>
            </a:pPr>
            <a:r>
              <a:rPr lang="pl-PL" altLang="pl-PL" sz="3200" dirty="0" smtClean="0">
                <a:solidFill>
                  <a:srgbClr val="FFFFFF"/>
                </a:solidFill>
                <a:cs typeface="Arial" charset="0"/>
              </a:rPr>
              <a:t>Rozporządzenie w sprawie środków podejmowanych w związku z wystąpieniem ASF</a:t>
            </a:r>
            <a:r>
              <a:rPr lang="en-US" altLang="pl-PL" sz="3200" dirty="0" smtClean="0">
                <a:solidFill>
                  <a:srgbClr val="FFFFFF"/>
                </a:solidFill>
                <a:cs typeface="Arial" charset="0"/>
              </a:rPr>
              <a:t/>
            </a:r>
            <a:br>
              <a:rPr lang="en-US" altLang="pl-PL" sz="3200" dirty="0" smtClean="0">
                <a:solidFill>
                  <a:srgbClr val="FFFFFF"/>
                </a:solidFill>
                <a:cs typeface="Arial" charset="0"/>
              </a:rPr>
            </a:b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7283" name="Symbol zastępczy zawartości 2"/>
          <p:cNvSpPr>
            <a:spLocks noGrp="1"/>
          </p:cNvSpPr>
          <p:nvPr>
            <p:ph idx="1"/>
          </p:nvPr>
        </p:nvSpPr>
        <p:spPr>
          <a:xfrm>
            <a:off x="215900" y="1058863"/>
            <a:ext cx="8723313" cy="5067300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pl-PL" altLang="pl-PL" sz="2000" smtClean="0"/>
          </a:p>
          <a:p>
            <a:pPr algn="ctr">
              <a:buFont typeface="Arial" charset="0"/>
              <a:buNone/>
            </a:pPr>
            <a:r>
              <a:rPr lang="pl-PL" altLang="pl-PL" sz="2000" b="1" smtClean="0">
                <a:solidFill>
                  <a:srgbClr val="FFC000"/>
                </a:solidFill>
              </a:rPr>
              <a:t>OBSZAR OCHRONNY (ŻÓŁTY) - zakazy </a:t>
            </a:r>
          </a:p>
          <a:p>
            <a:pPr algn="ctr">
              <a:buFont typeface="Arial" charset="0"/>
              <a:buNone/>
            </a:pPr>
            <a:endParaRPr lang="pl-PL" altLang="pl-PL" sz="2000" b="1" smtClean="0">
              <a:solidFill>
                <a:srgbClr val="FFC000"/>
              </a:solidFill>
            </a:endParaRPr>
          </a:p>
          <a:p>
            <a:pPr algn="ctr"/>
            <a:r>
              <a:rPr lang="pl-PL" altLang="pl-PL" sz="2000" smtClean="0"/>
              <a:t>Zakaz wnoszenia do gospodarstw, w których utrzymywane są świnie upolowanych dzików lub ich części i innych przedmiotów, które mogły zostać skażone wirusem ASF, a także zakaz obsługi świń przez osoby, które w ciągu ostatnich 72 godzin uczestniczyły w polowaniach;</a:t>
            </a:r>
          </a:p>
          <a:p>
            <a:pPr algn="ctr"/>
            <a:endParaRPr lang="pl-PL" altLang="pl-PL" sz="2000" smtClean="0"/>
          </a:p>
          <a:p>
            <a:pPr algn="ctr"/>
            <a:r>
              <a:rPr lang="pl-PL" altLang="pl-PL" sz="2000" smtClean="0"/>
              <a:t>Zakaz organizowania targów, wystaw, pokazów, i konkursów z udziałem świń na podstawie rozporządzeń Wojewodów Podlaskiego</a:t>
            </a:r>
            <a:br>
              <a:rPr lang="pl-PL" altLang="pl-PL" sz="2000" smtClean="0"/>
            </a:br>
            <a:r>
              <a:rPr lang="pl-PL" altLang="pl-PL" sz="2000" smtClean="0"/>
              <a:t>i Lubelskiego (rozszerzenie zakazu na pozostałe obszary tych województw)</a:t>
            </a:r>
          </a:p>
          <a:p>
            <a:pPr algn="ctr"/>
            <a:endParaRPr lang="pl-PL" altLang="pl-PL" sz="2000" smtClean="0"/>
          </a:p>
          <a:p>
            <a:pPr algn="ctr"/>
            <a:endParaRPr lang="pl-PL" altLang="pl-PL" sz="2000" smtClean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7788"/>
          </a:xfrm>
        </p:spPr>
        <p:txBody>
          <a:bodyPr/>
          <a:lstStyle/>
          <a:p>
            <a:pPr>
              <a:defRPr/>
            </a:pPr>
            <a:r>
              <a:rPr lang="pl-PL" altLang="pl-PL" sz="3200" dirty="0" smtClean="0">
                <a:solidFill>
                  <a:srgbClr val="FFFFFF"/>
                </a:solidFill>
                <a:cs typeface="Arial" charset="0"/>
              </a:rPr>
              <a:t>Rozporządzenie w sprawie środków podejmowanych w związku z wystąpieniem ASF</a:t>
            </a:r>
            <a:r>
              <a:rPr lang="en-US" altLang="pl-PL" sz="3200" dirty="0" smtClean="0">
                <a:solidFill>
                  <a:srgbClr val="FFFFFF"/>
                </a:solidFill>
                <a:cs typeface="Arial" charset="0"/>
              </a:rPr>
              <a:t/>
            </a:r>
            <a:br>
              <a:rPr lang="en-US" altLang="pl-PL" sz="3200" dirty="0" smtClean="0">
                <a:solidFill>
                  <a:srgbClr val="FFFFFF"/>
                </a:solidFill>
                <a:cs typeface="Arial" charset="0"/>
              </a:rPr>
            </a:b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8307" name="Symbol zastępczy zawartości 2"/>
          <p:cNvSpPr>
            <a:spLocks noGrp="1"/>
          </p:cNvSpPr>
          <p:nvPr>
            <p:ph idx="1"/>
          </p:nvPr>
        </p:nvSpPr>
        <p:spPr>
          <a:xfrm>
            <a:off x="215900" y="1058863"/>
            <a:ext cx="8723313" cy="5067300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pl-PL" altLang="pl-PL" sz="900" dirty="0" smtClean="0"/>
          </a:p>
          <a:p>
            <a:pPr algn="ctr">
              <a:buFont typeface="Arial" charset="0"/>
              <a:buNone/>
            </a:pPr>
            <a:r>
              <a:rPr lang="pl-PL" altLang="pl-PL" sz="2000" b="1" dirty="0" smtClean="0">
                <a:solidFill>
                  <a:srgbClr val="FFC000"/>
                </a:solidFill>
              </a:rPr>
              <a:t>OBSZAR OCHRONNY (ŻÓŁTY)  – nakazy</a:t>
            </a:r>
          </a:p>
          <a:p>
            <a:pPr algn="ctr">
              <a:buFont typeface="Arial" charset="0"/>
              <a:buNone/>
            </a:pPr>
            <a:endParaRPr lang="pl-PL" altLang="pl-PL" sz="900" b="1" dirty="0" smtClean="0">
              <a:solidFill>
                <a:srgbClr val="FFC000"/>
              </a:solidFill>
            </a:endParaRPr>
          </a:p>
          <a:p>
            <a:pPr algn="ctr"/>
            <a:r>
              <a:rPr lang="pl-PL" altLang="pl-PL" sz="2000" b="1" dirty="0" smtClean="0"/>
              <a:t>Zabezpieczenie </a:t>
            </a:r>
            <a:r>
              <a:rPr lang="pl-PL" altLang="pl-PL" sz="2000" b="1" dirty="0" err="1" smtClean="0"/>
              <a:t>przeciwepizootyczne</a:t>
            </a:r>
            <a:r>
              <a:rPr lang="pl-PL" altLang="pl-PL" sz="2000" b="1" dirty="0" smtClean="0"/>
              <a:t> gospodarstw (</a:t>
            </a:r>
            <a:r>
              <a:rPr lang="pl-PL" altLang="pl-PL" sz="2000" b="1" dirty="0" err="1" smtClean="0"/>
              <a:t>bioasekuracja</a:t>
            </a:r>
            <a:r>
              <a:rPr lang="pl-PL" altLang="pl-PL" sz="2000" b="1" dirty="0" smtClean="0"/>
              <a:t>), </a:t>
            </a:r>
            <a:endParaRPr lang="pl-PL" altLang="pl-PL" sz="2000" dirty="0" smtClean="0"/>
          </a:p>
          <a:p>
            <a:pPr algn="ctr"/>
            <a:r>
              <a:rPr lang="pl-PL" altLang="pl-PL" sz="2000" b="1" dirty="0" smtClean="0"/>
              <a:t>Obowiązek zawiadomienia PLW o każdym przypadku padnięcia świni </a:t>
            </a:r>
            <a:br>
              <a:rPr lang="pl-PL" altLang="pl-PL" sz="2000" b="1" dirty="0" smtClean="0"/>
            </a:br>
            <a:r>
              <a:rPr lang="pl-PL" altLang="pl-PL" sz="2000" b="1" dirty="0" smtClean="0"/>
              <a:t>w gospodarstwie</a:t>
            </a:r>
            <a:r>
              <a:rPr lang="pl-PL" altLang="pl-PL" sz="2000" dirty="0" smtClean="0"/>
              <a:t>;</a:t>
            </a:r>
          </a:p>
          <a:p>
            <a:pPr algn="ctr"/>
            <a:r>
              <a:rPr lang="pl-PL" altLang="pl-PL" sz="2000" b="1" dirty="0" smtClean="0"/>
              <a:t>Oczyszczanie i odkażanie</a:t>
            </a:r>
            <a:r>
              <a:rPr lang="pl-PL" altLang="pl-PL" sz="2000" dirty="0" smtClean="0"/>
              <a:t>, a w razie potrzeby dezynsekcja, po każdym przemieszczeniu świń lub produktów ubocznych pochodzenia zwierzęcego ze świń, </a:t>
            </a:r>
            <a:r>
              <a:rPr lang="pl-PL" altLang="pl-PL" sz="2000" b="1" dirty="0" smtClean="0"/>
              <a:t>środków transportu </a:t>
            </a:r>
            <a:r>
              <a:rPr lang="pl-PL" altLang="pl-PL" sz="2000" dirty="0" smtClean="0"/>
              <a:t>które były użyte do ich przemieszczania na obszarze zagrożenia lub z tego obszaru (kopia dokumentu potwierdzającego wykonanie czyszczenia i dezynfekcji po ostatnim przemieszczeniu – muszą być dostępne u kierowcy i okazywane na każde żądanie ulw);</a:t>
            </a:r>
          </a:p>
          <a:p>
            <a:pPr algn="ctr"/>
            <a:r>
              <a:rPr lang="pl-PL" altLang="pl-PL" sz="2000" b="1" dirty="0" smtClean="0"/>
              <a:t>Obowiązek badania </a:t>
            </a:r>
            <a:r>
              <a:rPr lang="pl-PL" altLang="pl-PL" sz="2000" dirty="0" smtClean="0"/>
              <a:t>wszystkich </a:t>
            </a:r>
            <a:r>
              <a:rPr lang="pl-PL" altLang="pl-PL" sz="2000" dirty="0" err="1" smtClean="0"/>
              <a:t>padłych</a:t>
            </a:r>
            <a:r>
              <a:rPr lang="pl-PL" altLang="pl-PL" sz="2000" dirty="0" smtClean="0"/>
              <a:t> (w tym zabitych w wypadkach komunikacyjnych) oraz odstrzelonych </a:t>
            </a:r>
            <a:r>
              <a:rPr lang="pl-PL" altLang="pl-PL" sz="2000" b="1" dirty="0" smtClean="0"/>
              <a:t>dzików</a:t>
            </a:r>
            <a:r>
              <a:rPr lang="pl-PL" altLang="pl-PL" sz="2000" dirty="0" smtClean="0"/>
              <a:t> dostarczonych do miejsca ich przetrzymywania (przetrzymywane w chłodniach w oczekiwaniu na wynik badania laboratoryjnego).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7788"/>
          </a:xfrm>
        </p:spPr>
        <p:txBody>
          <a:bodyPr/>
          <a:lstStyle/>
          <a:p>
            <a:pPr>
              <a:defRPr/>
            </a:pPr>
            <a:r>
              <a:rPr lang="pl-PL" altLang="pl-PL" sz="2800" dirty="0" smtClean="0">
                <a:solidFill>
                  <a:srgbClr val="FFFFFF"/>
                </a:solidFill>
                <a:cs typeface="Arial" charset="0"/>
              </a:rPr>
              <a:t>Rozporządzenie w sprawie wymagań weterynaryjnych przy produkcji mięsa na użytek własny</a:t>
            </a:r>
            <a:r>
              <a:rPr lang="en-US" altLang="pl-PL" sz="3200" dirty="0" smtClean="0">
                <a:solidFill>
                  <a:srgbClr val="FFFFFF"/>
                </a:solidFill>
                <a:cs typeface="Arial" charset="0"/>
              </a:rPr>
              <a:t/>
            </a:r>
            <a:br>
              <a:rPr lang="en-US" altLang="pl-PL" sz="3200" dirty="0" smtClean="0">
                <a:solidFill>
                  <a:srgbClr val="FFFFFF"/>
                </a:solidFill>
                <a:cs typeface="Arial" charset="0"/>
              </a:rPr>
            </a:b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3731" name="Symbol zastępczy zawartości 2"/>
          <p:cNvSpPr>
            <a:spLocks noGrp="1"/>
          </p:cNvSpPr>
          <p:nvPr>
            <p:ph idx="1"/>
          </p:nvPr>
        </p:nvSpPr>
        <p:spPr>
          <a:xfrm>
            <a:off x="215900" y="1058863"/>
            <a:ext cx="8723313" cy="506730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pl-PL" altLang="pl-PL" sz="2000" b="1" dirty="0" smtClean="0">
                <a:solidFill>
                  <a:srgbClr val="FF0000"/>
                </a:solidFill>
              </a:rPr>
              <a:t> </a:t>
            </a:r>
            <a:r>
              <a:rPr lang="pl-PL" altLang="pl-PL" sz="2000" b="1" dirty="0" smtClean="0"/>
              <a:t>Obowiązek poinformowania PLW o zamiarze dokonania uboju świń na użytek własny na co najmniej 24 godziny przed dokonaniem takiego uboju (niezgłoszenie zagrożone jest karą pieniężną w wysokości od 100 do 2000 PLN)</a:t>
            </a:r>
          </a:p>
          <a:p>
            <a:pPr algn="ctr">
              <a:buFont typeface="Arial" charset="0"/>
              <a:buNone/>
            </a:pPr>
            <a:r>
              <a:rPr lang="pl-PL" altLang="pl-PL" sz="2000" b="1" dirty="0" smtClean="0">
                <a:solidFill>
                  <a:srgbClr val="FF0000"/>
                </a:solidFill>
              </a:rPr>
              <a:t>OBOWIĄZUJE NA CAŁYM OBSZARZE KRAJU</a:t>
            </a:r>
          </a:p>
          <a:p>
            <a:pPr>
              <a:buFont typeface="Arial" charset="0"/>
              <a:buNone/>
            </a:pPr>
            <a:r>
              <a:rPr lang="pl-PL" altLang="pl-PL" sz="2000" b="1" dirty="0" smtClean="0"/>
              <a:t>Informacja powinna zawierać:</a:t>
            </a:r>
          </a:p>
          <a:p>
            <a:r>
              <a:rPr lang="pl-PL" altLang="pl-PL" sz="1800" b="1" dirty="0" smtClean="0"/>
              <a:t>Dane posiadacza świń lub podmiotu prowadzącego gospodarstwo, w którym będzie dokonywany ubój (imię, nazwisko, miejsce zamieszkania i adres);</a:t>
            </a:r>
          </a:p>
          <a:p>
            <a:r>
              <a:rPr lang="pl-PL" altLang="pl-PL" sz="1800" b="1" dirty="0" smtClean="0"/>
              <a:t>Gatunek zwierząt (świnie) i ich liczbę (liczba świń);</a:t>
            </a:r>
          </a:p>
          <a:p>
            <a:r>
              <a:rPr lang="pl-PL" altLang="pl-PL" sz="1800" b="1" dirty="0" smtClean="0"/>
              <a:t>Numery identyfikacyjne zwierzęcia/</a:t>
            </a:r>
            <a:r>
              <a:rPr lang="pl-PL" altLang="pl-PL" sz="1800" b="1" dirty="0" err="1" smtClean="0"/>
              <a:t>ąt</a:t>
            </a:r>
            <a:r>
              <a:rPr lang="pl-PL" altLang="pl-PL" sz="1800" b="1" dirty="0" smtClean="0"/>
              <a:t> (świń);</a:t>
            </a:r>
          </a:p>
          <a:p>
            <a:r>
              <a:rPr lang="pl-PL" altLang="pl-PL" sz="1800" b="1" dirty="0" smtClean="0"/>
              <a:t>Miejsce i termin uboju;</a:t>
            </a:r>
          </a:p>
          <a:p>
            <a:r>
              <a:rPr lang="pl-PL" altLang="pl-PL" sz="1800" b="1" dirty="0" smtClean="0"/>
              <a:t>Imię i nazwisko osoby uprawnionej do przeprowadzenia uboju;</a:t>
            </a:r>
          </a:p>
          <a:p>
            <a:r>
              <a:rPr lang="pl-PL" altLang="pl-PL" sz="1800" b="1" dirty="0" smtClean="0"/>
              <a:t>Inne dane – numer telefonu (kontakt z informującym);</a:t>
            </a:r>
          </a:p>
          <a:p>
            <a:r>
              <a:rPr lang="pl-PL" altLang="pl-PL" sz="1800" b="1" dirty="0" smtClean="0"/>
              <a:t>Jeżeli gospodarstwo położone jest w obszarze podlegającym nakazom, zakazom i ograniczeniom – oświadczenie, że świnie przebywały w gospodarstwie co najmniej przez 30 dni przed ubojem;</a:t>
            </a:r>
            <a:endParaRPr lang="pl-PL" altLang="pl-PL" sz="2000" dirty="0" smtClean="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7788"/>
          </a:xfrm>
        </p:spPr>
        <p:txBody>
          <a:bodyPr/>
          <a:lstStyle/>
          <a:p>
            <a:pPr>
              <a:defRPr/>
            </a:pPr>
            <a:r>
              <a:rPr lang="pl-PL" altLang="pl-PL" sz="2800" dirty="0" smtClean="0">
                <a:solidFill>
                  <a:srgbClr val="FFFFFF"/>
                </a:solidFill>
                <a:cs typeface="Arial" charset="0"/>
              </a:rPr>
              <a:t>Rozporządzenie w sprawie wymagań weterynaryjnych przy produkcji mięsa na użytek własny</a:t>
            </a:r>
            <a:r>
              <a:rPr lang="en-US" altLang="pl-PL" sz="3200" dirty="0" smtClean="0">
                <a:solidFill>
                  <a:srgbClr val="FFFFFF"/>
                </a:solidFill>
                <a:cs typeface="Arial" charset="0"/>
              </a:rPr>
              <a:t/>
            </a:r>
            <a:br>
              <a:rPr lang="en-US" altLang="pl-PL" sz="3200" dirty="0" smtClean="0">
                <a:solidFill>
                  <a:srgbClr val="FFFFFF"/>
                </a:solidFill>
                <a:cs typeface="Arial" charset="0"/>
              </a:rPr>
            </a:b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0355" name="Symbol zastępczy zawartości 2"/>
          <p:cNvSpPr>
            <a:spLocks noGrp="1"/>
          </p:cNvSpPr>
          <p:nvPr>
            <p:ph idx="1"/>
          </p:nvPr>
        </p:nvSpPr>
        <p:spPr>
          <a:xfrm>
            <a:off x="215900" y="1058863"/>
            <a:ext cx="8723313" cy="506730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pl-PL" altLang="pl-PL" sz="2000" dirty="0" smtClean="0"/>
              <a:t>W przypadku dokonywania uboju świń na użytek własny w obszarach zagrożenia, objętym ograniczeniami i ochronnym obowiązuje:</a:t>
            </a:r>
          </a:p>
          <a:p>
            <a:pPr algn="ctr"/>
            <a:r>
              <a:rPr lang="pl-PL" altLang="pl-PL" sz="2000" b="1" u="sng" dirty="0" smtClean="0"/>
              <a:t>Bezwzględny obowiązek zawiadomienia </a:t>
            </a:r>
            <a:r>
              <a:rPr lang="pl-PL" altLang="pl-PL" sz="2000" dirty="0" smtClean="0"/>
              <a:t>o tym fakcie PLW (na co najmniej 24 godziny przed ubojem); </a:t>
            </a:r>
          </a:p>
          <a:p>
            <a:pPr algn="ctr"/>
            <a:r>
              <a:rPr lang="pl-PL" altLang="pl-PL" sz="2000" dirty="0" smtClean="0"/>
              <a:t>Świnie muszą przebywać w gospodarstwie przez co najmniej 30 dni przed ubojem;</a:t>
            </a:r>
          </a:p>
          <a:p>
            <a:pPr algn="ctr"/>
            <a:r>
              <a:rPr lang="pl-PL" altLang="pl-PL" sz="2000" dirty="0" smtClean="0"/>
              <a:t> Świnie muszą zostać poddane badaniu </a:t>
            </a:r>
            <a:r>
              <a:rPr lang="pl-PL" altLang="pl-PL" sz="2000" dirty="0" err="1" smtClean="0"/>
              <a:t>przedubojowemu</a:t>
            </a:r>
            <a:r>
              <a:rPr lang="pl-PL" altLang="pl-PL" sz="2000" dirty="0" smtClean="0"/>
              <a:t>, a mięso z tych świń badaniu poubojowemu;</a:t>
            </a:r>
          </a:p>
          <a:p>
            <a:pPr algn="ctr"/>
            <a:r>
              <a:rPr lang="pl-PL" altLang="pl-PL" sz="2000" dirty="0" smtClean="0"/>
              <a:t>Pobierane są próbki do badań w kierunku ASF w trakcie badania </a:t>
            </a:r>
            <a:r>
              <a:rPr lang="pl-PL" altLang="pl-PL" sz="2000" dirty="0" err="1" smtClean="0"/>
              <a:t>przedubojowego</a:t>
            </a:r>
            <a:r>
              <a:rPr lang="pl-PL" altLang="pl-PL" sz="2000" dirty="0" smtClean="0"/>
              <a:t> świń (z urzędu) lub poubojowego badania mięsa (na koszt właściciela świń):</a:t>
            </a:r>
          </a:p>
          <a:p>
            <a:pPr algn="ctr">
              <a:buFontTx/>
              <a:buChar char="-"/>
            </a:pPr>
            <a:r>
              <a:rPr lang="pl-PL" altLang="pl-PL" sz="1800" dirty="0" smtClean="0"/>
              <a:t>Zawsze w przypadku, gdy gospodarstwo położone jest w obszarze zagrożenia (niebieskim);</a:t>
            </a:r>
          </a:p>
          <a:p>
            <a:pPr algn="ctr">
              <a:buFontTx/>
              <a:buChar char="-"/>
            </a:pPr>
            <a:r>
              <a:rPr lang="pl-PL" altLang="pl-PL" sz="1800" dirty="0" smtClean="0"/>
              <a:t>W przypadku podejrzenia wystąpienia ASF – gdy gospodarstwo położone jest w obszarze objętym ograniczeniami (czerwonym) lub obszarze ochronnym (żółtym)</a:t>
            </a:r>
            <a:endParaRPr lang="pl-PL" altLang="pl-PL" sz="2000" dirty="0" smtClean="0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7788"/>
          </a:xfrm>
        </p:spPr>
        <p:txBody>
          <a:bodyPr/>
          <a:lstStyle/>
          <a:p>
            <a:pPr>
              <a:defRPr/>
            </a:pPr>
            <a:r>
              <a:rPr lang="pl-PL" altLang="pl-PL" sz="2800" dirty="0" smtClean="0">
                <a:solidFill>
                  <a:srgbClr val="FFFFFF"/>
                </a:solidFill>
                <a:cs typeface="Arial" charset="0"/>
              </a:rPr>
              <a:t>Rozporządzenie w sprawie wprowadzenia programu ASF</a:t>
            </a:r>
            <a:r>
              <a:rPr lang="en-US" altLang="pl-PL" sz="3200" dirty="0" smtClean="0">
                <a:solidFill>
                  <a:srgbClr val="FFFFFF"/>
                </a:solidFill>
                <a:cs typeface="Arial" charset="0"/>
              </a:rPr>
              <a:t/>
            </a:r>
            <a:br>
              <a:rPr lang="en-US" altLang="pl-PL" sz="3200" dirty="0" smtClean="0">
                <a:solidFill>
                  <a:srgbClr val="FFFFFF"/>
                </a:solidFill>
                <a:cs typeface="Arial" charset="0"/>
              </a:rPr>
            </a:b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1379" name="Symbol zastępczy zawartości 2"/>
          <p:cNvSpPr>
            <a:spLocks noGrp="1"/>
          </p:cNvSpPr>
          <p:nvPr>
            <p:ph idx="1"/>
          </p:nvPr>
        </p:nvSpPr>
        <p:spPr>
          <a:xfrm>
            <a:off x="215900" y="1058863"/>
            <a:ext cx="8723313" cy="506730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pl-PL" altLang="pl-PL" sz="2000" dirty="0" smtClean="0"/>
              <a:t>      </a:t>
            </a:r>
            <a:r>
              <a:rPr lang="pl-PL" altLang="pl-PL" sz="2000" b="1" dirty="0" smtClean="0"/>
              <a:t>Rozporządzenie </a:t>
            </a:r>
            <a:r>
              <a:rPr lang="pl-PL" altLang="pl-PL" sz="2000" b="1" dirty="0" err="1" smtClean="0"/>
              <a:t>MRiRW</a:t>
            </a:r>
            <a:r>
              <a:rPr lang="pl-PL" altLang="pl-PL" sz="2000" b="1" dirty="0" smtClean="0"/>
              <a:t> z dnia 7 stycznia 2016 r. w sprawie wprowadzenia w 2016 r. na terytorium Rzeczypospolitej Polskiej „Programu mającego na celu wczesne wykrycie zakażeń wirusem wywołującym afrykański pomór świń i poszerzenie wiedzy na temat tej choroby oraz jej zwalczanie” – dotyczy działań w obszarach objętych restrykcjami oraz na pozostałym terytorium Polski.</a:t>
            </a:r>
          </a:p>
          <a:p>
            <a:r>
              <a:rPr lang="pl-PL" altLang="pl-PL" sz="2000" b="1" dirty="0" smtClean="0"/>
              <a:t>Badanie świń: </a:t>
            </a:r>
            <a:r>
              <a:rPr lang="pl-PL" altLang="pl-PL" sz="2000" u="sng" dirty="0" smtClean="0"/>
              <a:t>w obszarze zagrożenia i objętym ograniczeniami:</a:t>
            </a:r>
          </a:p>
          <a:p>
            <a:pPr lvl="1"/>
            <a:r>
              <a:rPr lang="pl-PL" altLang="pl-PL" sz="1600" dirty="0" smtClean="0"/>
              <a:t>świnie </a:t>
            </a:r>
            <a:r>
              <a:rPr lang="pl-PL" altLang="pl-PL" sz="1600" dirty="0" err="1" smtClean="0"/>
              <a:t>padłe</a:t>
            </a:r>
            <a:r>
              <a:rPr lang="pl-PL" altLang="pl-PL" sz="1600" dirty="0" smtClean="0"/>
              <a:t>,</a:t>
            </a:r>
          </a:p>
          <a:p>
            <a:pPr lvl="1"/>
            <a:r>
              <a:rPr lang="pl-PL" altLang="pl-PL" sz="1600" dirty="0" smtClean="0"/>
              <a:t>świnie u których nie można wykluczyć ASF, z nietypowymi objawami, na podstawie których nie można postawić diagnozy, świnie z objawami choroby, w tym zespołu krwotocznego, i gorączką, </a:t>
            </a:r>
          </a:p>
          <a:p>
            <a:pPr lvl="1"/>
            <a:r>
              <a:rPr lang="pl-PL" altLang="pl-PL" sz="1600" dirty="0" smtClean="0"/>
              <a:t>świnie ubijane na użytek własny, </a:t>
            </a:r>
          </a:p>
          <a:p>
            <a:pPr lvl="1"/>
            <a:r>
              <a:rPr lang="pl-PL" altLang="pl-PL" sz="1600" dirty="0" smtClean="0"/>
              <a:t>świnie wywożone poza ww. obszary;</a:t>
            </a:r>
          </a:p>
          <a:p>
            <a:pPr>
              <a:buNone/>
            </a:pPr>
            <a:r>
              <a:rPr lang="pl-PL" altLang="pl-PL" sz="2000" u="sng" dirty="0" smtClean="0"/>
              <a:t>w obszarze ochronnym:</a:t>
            </a:r>
            <a:r>
              <a:rPr lang="pl-PL" altLang="pl-PL" sz="2000" dirty="0" smtClean="0"/>
              <a:t> </a:t>
            </a:r>
            <a:r>
              <a:rPr lang="pl-PL" altLang="pl-PL" sz="1600" dirty="0" smtClean="0"/>
              <a:t>jw., z tym, że w przypadku świń ubijanych na użytek własny próbki pobierane są w przypadku podejrzenia ASF, od świń wywożonych poza terytorium RP; </a:t>
            </a:r>
          </a:p>
          <a:p>
            <a:pPr>
              <a:buNone/>
            </a:pPr>
            <a:r>
              <a:rPr lang="pl-PL" altLang="pl-PL" sz="2000" u="sng" dirty="0" smtClean="0"/>
              <a:t>pozostałe terytorium RP </a:t>
            </a:r>
            <a:r>
              <a:rPr lang="pl-PL" altLang="pl-PL" sz="2000" dirty="0" smtClean="0"/>
              <a:t>– </a:t>
            </a:r>
            <a:r>
              <a:rPr lang="pl-PL" altLang="pl-PL" sz="1600" dirty="0" smtClean="0"/>
              <a:t>po otrzymaniu zgłoszenia o podejrzeniu choroby w zależności od % padnięć w stadzie świń w poszczególnych kategoriach produkcyjnych, świń z nietypowymi objawami klinicznymi lub objawami wskazującymi na ASF.</a:t>
            </a:r>
            <a:endParaRPr lang="pl-PL" altLang="pl-PL" sz="1600" u="sng" dirty="0" smtClean="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7788"/>
          </a:xfrm>
        </p:spPr>
        <p:txBody>
          <a:bodyPr/>
          <a:lstStyle/>
          <a:p>
            <a:pPr>
              <a:defRPr/>
            </a:pPr>
            <a:r>
              <a:rPr lang="pl-PL" altLang="pl-PL" sz="2800" dirty="0" smtClean="0">
                <a:solidFill>
                  <a:srgbClr val="FFFFFF"/>
                </a:solidFill>
                <a:cs typeface="Arial" charset="0"/>
              </a:rPr>
              <a:t>Rozporządzenie w sprawie wprowadzenia programu ASF</a:t>
            </a:r>
            <a:r>
              <a:rPr lang="en-US" altLang="pl-PL" sz="3200" dirty="0" smtClean="0">
                <a:solidFill>
                  <a:srgbClr val="FFFFFF"/>
                </a:solidFill>
                <a:cs typeface="Arial" charset="0"/>
              </a:rPr>
              <a:t/>
            </a:r>
            <a:br>
              <a:rPr lang="en-US" altLang="pl-PL" sz="3200" dirty="0" smtClean="0">
                <a:solidFill>
                  <a:srgbClr val="FFFFFF"/>
                </a:solidFill>
                <a:cs typeface="Arial" charset="0"/>
              </a:rPr>
            </a:b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2403" name="Symbol zastępczy zawartości 2"/>
          <p:cNvSpPr>
            <a:spLocks noGrp="1"/>
          </p:cNvSpPr>
          <p:nvPr>
            <p:ph idx="1"/>
          </p:nvPr>
        </p:nvSpPr>
        <p:spPr>
          <a:xfrm>
            <a:off x="215900" y="1058863"/>
            <a:ext cx="8723313" cy="506730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pl-PL" altLang="pl-PL" sz="2000" dirty="0" smtClean="0"/>
              <a:t>     </a:t>
            </a:r>
            <a:endParaRPr lang="pl-PL" altLang="pl-PL" sz="2000" b="1" dirty="0" smtClean="0"/>
          </a:p>
          <a:p>
            <a:r>
              <a:rPr lang="pl-PL" altLang="pl-PL" sz="2000" b="1" dirty="0" smtClean="0"/>
              <a:t>Badanie dzików: </a:t>
            </a:r>
          </a:p>
          <a:p>
            <a:pPr lvl="1"/>
            <a:r>
              <a:rPr lang="pl-PL" altLang="pl-PL" sz="1600" u="sng" dirty="0" smtClean="0"/>
              <a:t>w obszarze zagrożenia, objętym ograniczeniami i ochronnym </a:t>
            </a:r>
            <a:r>
              <a:rPr lang="pl-PL" altLang="pl-PL" sz="1600" dirty="0" smtClean="0"/>
              <a:t>–wszystkie znalezione martwe dziki, w tym również próbki pobiera się ze zwłok dzików podlegających autolizie oraz zwłok dzików zabitych w wypadkach komunikacyjnych, wszystkie dziki odstrzelone dostarczone do miejsc ich przetrzymywania w celu oczekiwania na wynik badania (chłodnie), </a:t>
            </a:r>
          </a:p>
          <a:p>
            <a:pPr lvl="1"/>
            <a:r>
              <a:rPr lang="pl-PL" altLang="pl-PL" sz="1600" u="sng" dirty="0" smtClean="0"/>
              <a:t>pozostałe terytorium RP </a:t>
            </a:r>
            <a:r>
              <a:rPr lang="pl-PL" altLang="pl-PL" sz="1600" dirty="0" smtClean="0"/>
              <a:t>– wszystkie znalezione martwe dziki, w tym próbki pobiera się ze zwłok dzików ulegających autolizie lub zwłok dzików zabitych w wypadkach komunikacyjnych, a także chore dziki odstrzelone;</a:t>
            </a:r>
          </a:p>
          <a:p>
            <a:r>
              <a:rPr lang="pl-PL" altLang="pl-PL" sz="2000" b="1" dirty="0" smtClean="0"/>
              <a:t>Kampanie informacyjne i szkolenia </a:t>
            </a:r>
            <a:r>
              <a:rPr lang="pl-PL" altLang="pl-PL" sz="2000" dirty="0" smtClean="0"/>
              <a:t>- publikacja ulotek dla rolników i podmiotów prowadzących działalność nadzorowaną związaną z produkcją żywności pochodzenia zwierzęcego oraz pasz, a także dla myśliwych; prowadzenie szkoleń dla ww.</a:t>
            </a:r>
          </a:p>
          <a:p>
            <a:r>
              <a:rPr lang="pl-PL" altLang="pl-PL" sz="2000" b="1" dirty="0" smtClean="0"/>
              <a:t>Wzmocnienie środków </a:t>
            </a:r>
            <a:r>
              <a:rPr lang="pl-PL" altLang="pl-PL" sz="2000" b="1" dirty="0" err="1" smtClean="0"/>
              <a:t>bioasekuracji</a:t>
            </a:r>
            <a:r>
              <a:rPr lang="pl-PL" altLang="pl-PL" sz="2000" b="1" dirty="0" smtClean="0"/>
              <a:t> </a:t>
            </a:r>
            <a:r>
              <a:rPr lang="pl-PL" altLang="pl-PL" sz="2000" dirty="0" smtClean="0"/>
              <a:t>na drogowych przejściach granicznych z Białorusią i Ukrainą</a:t>
            </a:r>
          </a:p>
          <a:p>
            <a:r>
              <a:rPr lang="pl-PL" altLang="pl-PL" sz="2000" b="1" dirty="0" smtClean="0"/>
              <a:t>Zakup</a:t>
            </a:r>
            <a:r>
              <a:rPr lang="pl-PL" altLang="pl-PL" sz="2000" dirty="0" smtClean="0"/>
              <a:t> chłodni do przetrzymywania dzików, środków dezynfekcyjnych</a:t>
            </a: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3"/>
          <p:cNvGraphicFramePr/>
          <p:nvPr/>
        </p:nvGraphicFramePr>
        <p:xfrm>
          <a:off x="1601788" y="1330325"/>
          <a:ext cx="5940425" cy="5172076"/>
        </p:xfrm>
        <a:graphic>
          <a:graphicData uri="http://schemas.openxmlformats.org/drawingml/2006/table">
            <a:tbl>
              <a:tblPr/>
              <a:tblGrid>
                <a:gridCol w="2484332"/>
                <a:gridCol w="1631189"/>
                <a:gridCol w="1824904"/>
              </a:tblGrid>
              <a:tr h="39539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2016*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Żywe</a:t>
                      </a:r>
                      <a:r>
                        <a:rPr lang="pl-PL" sz="18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świnie</a:t>
                      </a:r>
                      <a:endParaRPr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Padłe świnie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</a:tr>
              <a:tr h="104082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+mn-lt"/>
                        </a:rPr>
                        <a:t>Obszary objęte restrykcjami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(</a:t>
                      </a:r>
                      <a:r>
                        <a:rPr lang="pl-PL" sz="2000" b="1" strike="noStrike" spc="-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stan na 30.06</a:t>
                      </a: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)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6661</a:t>
                      </a:r>
                      <a:endParaRPr sz="20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23</a:t>
                      </a:r>
                      <a:endParaRPr sz="20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DF4"/>
                    </a:solidFill>
                  </a:tcPr>
                </a:tc>
              </a:tr>
              <a:tr h="39539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+mn-lt"/>
                        </a:rPr>
                        <a:t>Obszar wolny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90</a:t>
                      </a:r>
                      <a:endParaRPr sz="20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75</a:t>
                      </a:r>
                      <a:endParaRPr sz="20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</a:ln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DF4"/>
                    </a:solidFill>
                  </a:tcPr>
                </a:tc>
              </a:tr>
              <a:tr h="39539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2015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Żywe świnie</a:t>
                      </a:r>
                      <a:endParaRPr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Padłe świnie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</a:tr>
              <a:tr h="7181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+mn-lt"/>
                        </a:rPr>
                        <a:t>Obszary objęte restrykcjami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14 </a:t>
                      </a: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296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33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DF4"/>
                    </a:solidFill>
                  </a:tcPr>
                </a:tc>
              </a:tr>
              <a:tr h="39539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Obszar wolny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79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76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71808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2014 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Żywe świnie</a:t>
                      </a:r>
                      <a:endParaRPr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Padłe świnie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</a:tr>
              <a:tr h="7181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+mn-lt"/>
                        </a:rPr>
                        <a:t>Obszary objęte restrykcjami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12 526</a:t>
                      </a:r>
                      <a:endParaRPr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55</a:t>
                      </a:r>
                      <a:endParaRPr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39539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Obszar wolny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972</a:t>
                      </a:r>
                      <a:endParaRPr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121</a:t>
                      </a:r>
                      <a:endParaRPr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</a:tbl>
          </a:graphicData>
        </a:graphic>
      </p:graphicFrame>
      <p:sp>
        <p:nvSpPr>
          <p:cNvPr id="246" name="CustomShape 2"/>
          <p:cNvSpPr/>
          <p:nvPr/>
        </p:nvSpPr>
        <p:spPr>
          <a:xfrm>
            <a:off x="1155700" y="877888"/>
            <a:ext cx="7194550" cy="103981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/>
          <a:lstStyle/>
          <a:p>
            <a:pPr algn="ctr"/>
            <a:r>
              <a:rPr lang="pl-PL" altLang="pl-PL" b="1">
                <a:solidFill>
                  <a:schemeClr val="tx1"/>
                </a:solidFill>
                <a:ea typeface="DejaVu Sans" pitchFamily="34" charset="0"/>
                <a:cs typeface="DejaVu Sans" pitchFamily="34" charset="0"/>
              </a:rPr>
              <a:t>Liczba świń przebadanych w kierunku ASF w ramach programu:</a:t>
            </a:r>
            <a:endParaRPr lang="pl-PL" altLang="pl-PL" sz="2800">
              <a:solidFill>
                <a:schemeClr val="tx1"/>
              </a:solidFill>
            </a:endParaRPr>
          </a:p>
        </p:txBody>
      </p:sp>
      <p:sp>
        <p:nvSpPr>
          <p:cNvPr id="77873" name="Tytuł 1"/>
          <p:cNvSpPr>
            <a:spLocks/>
          </p:cNvSpPr>
          <p:nvPr/>
        </p:nvSpPr>
        <p:spPr bwMode="auto">
          <a:xfrm>
            <a:off x="0" y="0"/>
            <a:ext cx="914400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 eaLnBrk="1" hangingPunct="1">
              <a:buFont typeface="Arial" charset="0"/>
              <a:buNone/>
            </a:pPr>
            <a:r>
              <a:rPr lang="pl-PL" altLang="pl-PL" sz="3200" dirty="0">
                <a:cs typeface="Arial" charset="0"/>
              </a:rPr>
              <a:t>Program monitoringu</a:t>
            </a:r>
            <a:endParaRPr lang="en-US" altLang="pl-PL" sz="3200" dirty="0">
              <a:cs typeface="Arial" charset="0"/>
            </a:endParaRPr>
          </a:p>
        </p:txBody>
      </p:sp>
      <p:sp>
        <p:nvSpPr>
          <p:cNvPr id="7" name="CustomShape 2"/>
          <p:cNvSpPr/>
          <p:nvPr/>
        </p:nvSpPr>
        <p:spPr>
          <a:xfrm>
            <a:off x="0" y="6569075"/>
            <a:ext cx="9144000" cy="31115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/>
          <a:lstStyle/>
          <a:p>
            <a:pPr algn="ctr" eaLnBrk="1" hangingPunct="1">
              <a:buFont typeface="Arial" pitchFamily="34" charset="0"/>
              <a:buNone/>
              <a:defRPr/>
            </a:pPr>
            <a:endParaRPr lang="en-GB" altLang="en-US" sz="1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3"/>
          <p:cNvGraphicFramePr/>
          <p:nvPr/>
        </p:nvGraphicFramePr>
        <p:xfrm>
          <a:off x="1601788" y="1330325"/>
          <a:ext cx="5940425" cy="5041689"/>
        </p:xfrm>
        <a:graphic>
          <a:graphicData uri="http://schemas.openxmlformats.org/drawingml/2006/table">
            <a:tbl>
              <a:tblPr/>
              <a:tblGrid>
                <a:gridCol w="2484332"/>
                <a:gridCol w="1631189"/>
                <a:gridCol w="1824904"/>
              </a:tblGrid>
              <a:tr h="39539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2016*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16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Dziki odstrzelone</a:t>
                      </a:r>
                      <a:endParaRPr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Dziki </a:t>
                      </a:r>
                      <a:r>
                        <a:rPr lang="pl-PL" sz="16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padłe</a:t>
                      </a:r>
                      <a:endParaRPr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</a:tr>
              <a:tr h="100545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+mn-lt"/>
                        </a:rPr>
                        <a:t>Obszary objęte restrykcjami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(</a:t>
                      </a:r>
                      <a:r>
                        <a:rPr lang="pl-PL" sz="2000" b="1" strike="noStrike" spc="-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stan na 30.06</a:t>
                      </a: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)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3889</a:t>
                      </a:r>
                      <a:endParaRPr sz="20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69</a:t>
                      </a:r>
                      <a:endParaRPr sz="20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DF4"/>
                    </a:solidFill>
                  </a:tcPr>
                </a:tc>
              </a:tr>
              <a:tr h="39539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+mn-lt"/>
                        </a:rPr>
                        <a:t>Obszar wolny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14</a:t>
                      </a:r>
                      <a:endParaRPr sz="20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1752</a:t>
                      </a:r>
                      <a:endParaRPr sz="20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</a:ln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DF4"/>
                    </a:solidFill>
                  </a:tcPr>
                </a:tc>
              </a:tr>
              <a:tr h="39539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2015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16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Dziki odstrzelone</a:t>
                      </a:r>
                      <a:endParaRPr lang="pl-PL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Dziki </a:t>
                      </a:r>
                      <a:r>
                        <a:rPr lang="pl-PL" sz="16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padłe</a:t>
                      </a:r>
                      <a:endParaRPr lang="pl-PL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</a:tr>
              <a:tr h="7181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+mn-lt"/>
                        </a:rPr>
                        <a:t>Obszary objęte restrykcjami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8644</a:t>
                      </a:r>
                      <a:endParaRPr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306</a:t>
                      </a:r>
                      <a:endParaRPr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DF4"/>
                    </a:solidFill>
                  </a:tcPr>
                </a:tc>
              </a:tr>
              <a:tr h="39539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Obszar wolny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endParaRPr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4543</a:t>
                      </a:r>
                      <a:endParaRPr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62307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2014 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16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Dziki odstrzelone</a:t>
                      </a:r>
                      <a:endParaRPr lang="pl-PL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Dziki </a:t>
                      </a:r>
                      <a:r>
                        <a:rPr lang="pl-PL" sz="16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padłe</a:t>
                      </a:r>
                      <a:endParaRPr lang="pl-PL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</a:tr>
              <a:tr h="7181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+mn-lt"/>
                        </a:rPr>
                        <a:t>Obszary objęte restrykcjami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10778</a:t>
                      </a:r>
                      <a:endParaRPr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616</a:t>
                      </a:r>
                      <a:endParaRPr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39539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strike="noStrike" spc="-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</a:rPr>
                        <a:t>Obszar wolny</a:t>
                      </a:r>
                      <a:endParaRPr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B5CE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endParaRPr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l-PL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3013</a:t>
                      </a:r>
                      <a:endParaRPr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021" marR="7021" marT="34291" marB="34291" anchor="ctr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</a:tbl>
          </a:graphicData>
        </a:graphic>
      </p:graphicFrame>
      <p:sp>
        <p:nvSpPr>
          <p:cNvPr id="246" name="CustomShape 2"/>
          <p:cNvSpPr/>
          <p:nvPr/>
        </p:nvSpPr>
        <p:spPr>
          <a:xfrm>
            <a:off x="1046163" y="890588"/>
            <a:ext cx="7219950" cy="115411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/>
          <a:lstStyle/>
          <a:p>
            <a:pPr algn="ctr">
              <a:defRPr/>
            </a:pPr>
            <a:r>
              <a:rPr lang="pl-PL" altLang="pl-PL" b="1" dirty="0">
                <a:solidFill>
                  <a:schemeClr val="tx1"/>
                </a:solidFill>
                <a:ea typeface="DejaVu Sans" pitchFamily="34" charset="0"/>
                <a:cs typeface="DejaVu Sans" pitchFamily="34" charset="0"/>
              </a:rPr>
              <a:t>Liczba dzików przebadanych w kierunku ASF w ramach programu:</a:t>
            </a:r>
            <a:endParaRPr lang="pl-PL" altLang="pl-PL" sz="2800" dirty="0">
              <a:solidFill>
                <a:schemeClr val="tx1"/>
              </a:solidFill>
            </a:endParaRPr>
          </a:p>
        </p:txBody>
      </p:sp>
      <p:sp>
        <p:nvSpPr>
          <p:cNvPr id="78897" name="Tytuł 1"/>
          <p:cNvSpPr>
            <a:spLocks/>
          </p:cNvSpPr>
          <p:nvPr/>
        </p:nvSpPr>
        <p:spPr bwMode="auto">
          <a:xfrm>
            <a:off x="0" y="0"/>
            <a:ext cx="914400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 eaLnBrk="1" hangingPunct="1">
              <a:buFont typeface="Arial" charset="0"/>
              <a:buNone/>
            </a:pPr>
            <a:r>
              <a:rPr lang="pl-PL" altLang="pl-PL" sz="3200">
                <a:cs typeface="Arial" charset="0"/>
              </a:rPr>
              <a:t>Program monitoringu</a:t>
            </a:r>
            <a:endParaRPr lang="en-US" altLang="pl-PL" sz="3200">
              <a:cs typeface="Arial" charset="0"/>
            </a:endParaRPr>
          </a:p>
        </p:txBody>
      </p:sp>
      <p:sp>
        <p:nvSpPr>
          <p:cNvPr id="7" name="CustomShape 2"/>
          <p:cNvSpPr/>
          <p:nvPr/>
        </p:nvSpPr>
        <p:spPr>
          <a:xfrm>
            <a:off x="0" y="6569075"/>
            <a:ext cx="9144000" cy="31115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/>
          <a:lstStyle/>
          <a:p>
            <a:pPr algn="ctr" eaLnBrk="1" hangingPunct="1">
              <a:buFont typeface="Arial" pitchFamily="34" charset="0"/>
              <a:buNone/>
              <a:defRPr/>
            </a:pPr>
            <a:endParaRPr lang="en-GB" altLang="en-US" sz="1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457200" y="0"/>
            <a:ext cx="8229600" cy="1347788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l-PL" altLang="pl-PL" sz="2800" dirty="0" smtClean="0">
                <a:solidFill>
                  <a:srgbClr val="FFFFFF"/>
                </a:solidFill>
                <a:latin typeface="+mj-lt"/>
                <a:ea typeface="+mj-ea"/>
                <a:cs typeface="Arial" charset="0"/>
              </a:rPr>
              <a:t>Zmiana </a:t>
            </a:r>
            <a:r>
              <a:rPr lang="pl-PL" altLang="pl-PL" sz="2800" dirty="0" err="1" smtClean="0">
                <a:solidFill>
                  <a:srgbClr val="FFFFFF"/>
                </a:solidFill>
                <a:latin typeface="+mj-lt"/>
                <a:ea typeface="+mj-ea"/>
                <a:cs typeface="Arial" charset="0"/>
              </a:rPr>
              <a:t>r</a:t>
            </a:r>
            <a:r>
              <a:rPr kumimoji="0" lang="pl-PL" altLang="pl-PL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Arial" charset="0"/>
              </a:rPr>
              <a:t>ozporządzenia</a:t>
            </a:r>
            <a:r>
              <a:rPr kumimoji="0" lang="pl-PL" alt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Arial" charset="0"/>
              </a:rPr>
              <a:t> w sprawie wprowadzenia programu ASF</a:t>
            </a:r>
            <a:r>
              <a:rPr kumimoji="0" lang="en-US" altLang="pl-PL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Arial" charset="0"/>
              </a:rPr>
              <a:t/>
            </a:r>
            <a:br>
              <a:rPr kumimoji="0" lang="en-US" altLang="pl-PL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Arial" charset="0"/>
              </a:rPr>
            </a:b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322931" y="1261625"/>
            <a:ext cx="35704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Dz. U. z dnia 30.08.2016 r. poz. 1364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344030" y="1764930"/>
            <a:ext cx="823865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AutoNum type="arabicPeriod"/>
            </a:pPr>
            <a:r>
              <a:rPr lang="pl-PL" dirty="0" smtClean="0">
                <a:solidFill>
                  <a:schemeClr val="tx1"/>
                </a:solidFill>
              </a:rPr>
              <a:t>w związku z uzgodnieniem w „Strategii </a:t>
            </a:r>
            <a:r>
              <a:rPr lang="pl-PL" dirty="0" err="1" smtClean="0">
                <a:solidFill>
                  <a:schemeClr val="tx1"/>
                </a:solidFill>
              </a:rPr>
              <a:t>ws</a:t>
            </a:r>
            <a:r>
              <a:rPr lang="pl-PL" dirty="0" smtClean="0">
                <a:solidFill>
                  <a:schemeClr val="tx1"/>
                </a:solidFill>
              </a:rPr>
              <a:t>. ASF dla wschodniej części UE” (SANTE/7113/2015 </a:t>
            </a:r>
            <a:r>
              <a:rPr lang="pl-PL" dirty="0" err="1" smtClean="0">
                <a:solidFill>
                  <a:schemeClr val="tx1"/>
                </a:solidFill>
              </a:rPr>
              <a:t>Rev</a:t>
            </a:r>
            <a:r>
              <a:rPr lang="pl-PL" dirty="0" smtClean="0">
                <a:solidFill>
                  <a:schemeClr val="tx1"/>
                </a:solidFill>
              </a:rPr>
              <a:t>. 4) konieczności </a:t>
            </a:r>
            <a:r>
              <a:rPr lang="pl-PL" b="1" dirty="0" smtClean="0">
                <a:solidFill>
                  <a:srgbClr val="FF0000"/>
                </a:solidFill>
              </a:rPr>
              <a:t>aktywnego poszukiwania dzików </a:t>
            </a:r>
            <a:r>
              <a:rPr lang="pl-PL" b="1" dirty="0" err="1" smtClean="0">
                <a:solidFill>
                  <a:srgbClr val="FF0000"/>
                </a:solidFill>
              </a:rPr>
              <a:t>padłych</a:t>
            </a:r>
            <a:r>
              <a:rPr lang="pl-PL" b="1" dirty="0" smtClean="0">
                <a:solidFill>
                  <a:srgbClr val="FF0000"/>
                </a:solidFill>
              </a:rPr>
              <a:t> oraz selektywnego odstrzału samic dzika</a:t>
            </a:r>
            <a:r>
              <a:rPr lang="pl-PL" dirty="0" smtClean="0">
                <a:solidFill>
                  <a:schemeClr val="tx1"/>
                </a:solidFill>
              </a:rPr>
              <a:t>, w programie uwzględniono koszty poszukiwania oraz unieszkodliwiania znalezionych zwłok dzików </a:t>
            </a:r>
            <a:r>
              <a:rPr lang="pl-PL" dirty="0" err="1" smtClean="0">
                <a:solidFill>
                  <a:schemeClr val="tx1"/>
                </a:solidFill>
              </a:rPr>
              <a:t>padłych</a:t>
            </a:r>
            <a:r>
              <a:rPr lang="pl-PL" dirty="0" smtClean="0">
                <a:solidFill>
                  <a:schemeClr val="tx1"/>
                </a:solidFill>
              </a:rPr>
              <a:t> oraz koszty związane z polowaniami na dorosłe samice dzika i odstrzałem dorosłych samic dzika – </a:t>
            </a:r>
            <a:r>
              <a:rPr lang="pl-PL" u="sng" dirty="0" smtClean="0">
                <a:solidFill>
                  <a:schemeClr val="tx1"/>
                </a:solidFill>
              </a:rPr>
              <a:t>działania te mają być prowadzone na obszarze określonym w rozporządzeniu  w sprawie zarządzenia odstrzału sanitarnego dzików</a:t>
            </a:r>
            <a:r>
              <a:rPr lang="pl-PL" dirty="0" smtClean="0">
                <a:solidFill>
                  <a:schemeClr val="tx1"/>
                </a:solidFill>
              </a:rPr>
              <a:t>; </a:t>
            </a:r>
          </a:p>
          <a:p>
            <a:pPr marL="342900" lvl="0" indent="-342900">
              <a:buAutoNum type="arabicPeriod"/>
            </a:pPr>
            <a:endParaRPr lang="pl-PL" dirty="0" smtClean="0">
              <a:solidFill>
                <a:schemeClr val="tx1"/>
              </a:solidFill>
            </a:endParaRPr>
          </a:p>
          <a:p>
            <a:pPr marL="342900" lvl="0" indent="-342900">
              <a:buAutoNum type="arabicPeriod"/>
            </a:pPr>
            <a:r>
              <a:rPr lang="pl-PL" dirty="0" smtClean="0">
                <a:solidFill>
                  <a:schemeClr val="tx1"/>
                </a:solidFill>
              </a:rPr>
              <a:t>w związku z wejściem w życie rozporządzenia Ministra Rolnictwa i Rozwoju Wsi z dnia 19 lutego 2016 r. w sprawie zarządzenia </a:t>
            </a:r>
            <a:r>
              <a:rPr lang="pl-PL" b="1" dirty="0" smtClean="0">
                <a:solidFill>
                  <a:srgbClr val="FF0000"/>
                </a:solidFill>
              </a:rPr>
              <a:t>odstrzału sanitarnego dzików</a:t>
            </a:r>
            <a:r>
              <a:rPr lang="pl-PL" dirty="0" smtClean="0">
                <a:solidFill>
                  <a:schemeClr val="tx1"/>
                </a:solidFill>
              </a:rPr>
              <a:t>, w programie uwzględniono koszty związane z prowadzeniem ww. odstrzału, w tym koszty przeprowadzania badań laboratoryjnych próbek pobranych od dzików podlegających odstrzałowi na obszarach objętych restrykcjami oraz koszty wykonania odstrzału przez myśliwych; </a:t>
            </a: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457200" y="0"/>
            <a:ext cx="8229600" cy="1347788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l-PL" altLang="pl-PL" sz="2800" dirty="0" smtClean="0">
                <a:solidFill>
                  <a:srgbClr val="FFFFFF"/>
                </a:solidFill>
                <a:latin typeface="+mj-lt"/>
                <a:ea typeface="+mj-ea"/>
                <a:cs typeface="Arial" charset="0"/>
              </a:rPr>
              <a:t>Zmiana </a:t>
            </a:r>
            <a:r>
              <a:rPr lang="pl-PL" altLang="pl-PL" sz="2800" dirty="0" err="1" smtClean="0">
                <a:solidFill>
                  <a:srgbClr val="FFFFFF"/>
                </a:solidFill>
                <a:latin typeface="+mj-lt"/>
                <a:ea typeface="+mj-ea"/>
                <a:cs typeface="Arial" charset="0"/>
              </a:rPr>
              <a:t>r</a:t>
            </a:r>
            <a:r>
              <a:rPr kumimoji="0" lang="pl-PL" altLang="pl-PL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Arial" charset="0"/>
              </a:rPr>
              <a:t>ozporządzenia</a:t>
            </a:r>
            <a:r>
              <a:rPr kumimoji="0" lang="pl-PL" alt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Arial" charset="0"/>
              </a:rPr>
              <a:t> w sprawie wprowadzenia programu ASF</a:t>
            </a:r>
            <a:r>
              <a:rPr kumimoji="0" lang="en-US" altLang="pl-PL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Arial" charset="0"/>
              </a:rPr>
              <a:t/>
            </a:r>
            <a:br>
              <a:rPr kumimoji="0" lang="en-US" altLang="pl-PL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Arial" charset="0"/>
              </a:rPr>
            </a:b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506994" y="1343478"/>
            <a:ext cx="808474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l-PL" dirty="0" smtClean="0">
                <a:solidFill>
                  <a:schemeClr val="tx1"/>
                </a:solidFill>
              </a:rPr>
              <a:t>3. na obszarze ochronnym przewidziano </a:t>
            </a:r>
            <a:r>
              <a:rPr lang="pl-PL" b="1" dirty="0" smtClean="0">
                <a:solidFill>
                  <a:srgbClr val="FF0000"/>
                </a:solidFill>
              </a:rPr>
              <a:t>badania laboratoryjne metodą ELISA</a:t>
            </a:r>
            <a:r>
              <a:rPr lang="pl-PL" dirty="0" smtClean="0">
                <a:solidFill>
                  <a:schemeClr val="tx1"/>
                </a:solidFill>
              </a:rPr>
              <a:t>, w 	kierunku ASF, próbek pobranych od znalezionych martwych oraz odstrzelonych 	dzików;</a:t>
            </a:r>
          </a:p>
          <a:p>
            <a:pPr lvl="0"/>
            <a:endParaRPr lang="pl-PL" dirty="0" smtClean="0">
              <a:solidFill>
                <a:schemeClr val="tx1"/>
              </a:solidFill>
            </a:endParaRPr>
          </a:p>
          <a:p>
            <a:pPr lvl="0"/>
            <a:r>
              <a:rPr lang="pl-PL" dirty="0" smtClean="0">
                <a:solidFill>
                  <a:schemeClr val="tx1"/>
                </a:solidFill>
              </a:rPr>
              <a:t>4. uwzględniając zwiększone potrzeby zgłoszone przez Podlaskiego Wojewódzkiego 	Lekarza Weterynarii, w programie przewidziano </a:t>
            </a:r>
            <a:r>
              <a:rPr lang="pl-PL" b="1" dirty="0" smtClean="0">
                <a:solidFill>
                  <a:srgbClr val="FF0000"/>
                </a:solidFill>
              </a:rPr>
              <a:t>zakup dodatkowych 	kontenerów chłodniczych</a:t>
            </a:r>
            <a:r>
              <a:rPr lang="pl-PL" dirty="0" smtClean="0">
                <a:solidFill>
                  <a:schemeClr val="tx1"/>
                </a:solidFill>
              </a:rPr>
              <a:t> do przetrzymywania tusz dzików;</a:t>
            </a:r>
          </a:p>
          <a:p>
            <a:pPr lvl="0"/>
            <a:endParaRPr lang="pl-PL" dirty="0" smtClean="0">
              <a:solidFill>
                <a:schemeClr val="tx1"/>
              </a:solidFill>
            </a:endParaRPr>
          </a:p>
          <a:p>
            <a:pPr lvl="0"/>
            <a:r>
              <a:rPr lang="pl-PL" dirty="0" smtClean="0">
                <a:solidFill>
                  <a:schemeClr val="tx1"/>
                </a:solidFill>
              </a:rPr>
              <a:t>5. z uwagi na zakup 2 odłowni w 2015 r., w programie zmieniono liczbę </a:t>
            </a:r>
            <a:r>
              <a:rPr lang="pl-PL" b="1" dirty="0" smtClean="0">
                <a:solidFill>
                  <a:srgbClr val="FF0000"/>
                </a:solidFill>
              </a:rPr>
              <a:t>odłowni</a:t>
            </a:r>
            <a:r>
              <a:rPr lang="pl-PL" dirty="0" smtClean="0">
                <a:solidFill>
                  <a:schemeClr val="tx1"/>
                </a:solidFill>
              </a:rPr>
              <a:t> 	pozostających do zakupu w 2016 r. (zakup 3 odłowni zamiast 5). Jednocześnie w 	związku z wydaniem przez Ministra Środowiska decyzji zezwalającej na odłów 	dzików znak: DLP-VIII.6713.2.2015.RN z dnia 29 stycznia 2016 r., w programie 	uwzględniono koszty:</a:t>
            </a:r>
          </a:p>
          <a:p>
            <a:r>
              <a:rPr lang="pl-PL" dirty="0" smtClean="0">
                <a:solidFill>
                  <a:schemeClr val="tx1"/>
                </a:solidFill>
              </a:rPr>
              <a:t>	- badań laboratoryjnych odłowionych dzików,</a:t>
            </a:r>
          </a:p>
          <a:p>
            <a:r>
              <a:rPr lang="pl-PL" dirty="0" smtClean="0">
                <a:solidFill>
                  <a:schemeClr val="tx1"/>
                </a:solidFill>
              </a:rPr>
              <a:t>	- obsługi odłowni,</a:t>
            </a:r>
          </a:p>
          <a:p>
            <a:r>
              <a:rPr lang="pl-PL" dirty="0" smtClean="0">
                <a:solidFill>
                  <a:schemeClr val="tx1"/>
                </a:solidFill>
              </a:rPr>
              <a:t>	- uśmiercania dzików odłowionych,</a:t>
            </a:r>
          </a:p>
          <a:p>
            <a:r>
              <a:rPr lang="pl-PL" dirty="0" smtClean="0">
                <a:solidFill>
                  <a:schemeClr val="tx1"/>
                </a:solidFill>
              </a:rPr>
              <a:t>	- unieszkodliwiania tusz dzików odłowionych.</a:t>
            </a:r>
            <a:endParaRPr lang="pl-PL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1"/>
          <p:cNvSpPr>
            <a:spLocks/>
          </p:cNvSpPr>
          <p:nvPr/>
        </p:nvSpPr>
        <p:spPr bwMode="auto">
          <a:xfrm>
            <a:off x="0" y="0"/>
            <a:ext cx="914400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 eaLnBrk="1" hangingPunct="1">
              <a:buFont typeface="Arial" charset="0"/>
              <a:buNone/>
            </a:pPr>
            <a:r>
              <a:rPr lang="pl-PL" altLang="pl-PL" sz="3200" dirty="0" smtClean="0">
                <a:cs typeface="Arial" charset="0"/>
              </a:rPr>
              <a:t>Odstrzał sanitarny</a:t>
            </a:r>
            <a:endParaRPr lang="en-US" altLang="pl-PL" sz="3200" dirty="0">
              <a:cs typeface="Arial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366665" y="1286088"/>
            <a:ext cx="818885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 smtClean="0">
                <a:solidFill>
                  <a:schemeClr val="tx1"/>
                </a:solidFill>
              </a:rPr>
              <a:t>Zryczałtowane stawki za dokonanie odstrzału sanitarnego:</a:t>
            </a:r>
          </a:p>
          <a:p>
            <a:r>
              <a:rPr lang="pl-PL" sz="2400" dirty="0" smtClean="0">
                <a:solidFill>
                  <a:srgbClr val="0070C0"/>
                </a:solidFill>
              </a:rPr>
              <a:t>316 zł brutto (obszar zagrożenia i </a:t>
            </a:r>
            <a:r>
              <a:rPr lang="pl-PL" sz="2400" dirty="0" smtClean="0">
                <a:solidFill>
                  <a:srgbClr val="FF0000"/>
                </a:solidFill>
              </a:rPr>
              <a:t>objęty ograniczeniami</a:t>
            </a:r>
            <a:r>
              <a:rPr lang="pl-PL" sz="2400" dirty="0" smtClean="0">
                <a:solidFill>
                  <a:srgbClr val="0070C0"/>
                </a:solidFill>
              </a:rPr>
              <a:t>)</a:t>
            </a:r>
            <a:r>
              <a:rPr lang="pl-PL" sz="2400" dirty="0" smtClean="0">
                <a:solidFill>
                  <a:schemeClr val="tx1"/>
                </a:solidFill>
              </a:rPr>
              <a:t>/ </a:t>
            </a:r>
            <a:r>
              <a:rPr lang="pl-PL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238 zł brutto (obszar ochronny)</a:t>
            </a:r>
            <a:r>
              <a:rPr lang="pl-PL" sz="2400" dirty="0" smtClean="0">
                <a:solidFill>
                  <a:srgbClr val="FFC000"/>
                </a:solidFill>
              </a:rPr>
              <a:t> </a:t>
            </a:r>
            <a:r>
              <a:rPr lang="pl-PL" sz="2400" dirty="0" smtClean="0">
                <a:solidFill>
                  <a:schemeClr val="tx1"/>
                </a:solidFill>
              </a:rPr>
              <a:t>/ 200 zł brutto (pozostały obszar objęty rozporządzeniem)</a:t>
            </a:r>
          </a:p>
          <a:p>
            <a:endParaRPr lang="pl-PL" sz="2400" dirty="0" smtClean="0">
              <a:solidFill>
                <a:schemeClr val="tx1"/>
              </a:solidFill>
            </a:endParaRPr>
          </a:p>
          <a:p>
            <a:endParaRPr lang="pl-PL" sz="2400" dirty="0" smtClean="0">
              <a:solidFill>
                <a:schemeClr val="tx1"/>
              </a:solidFill>
            </a:endParaRPr>
          </a:p>
          <a:p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362139" y="2835377"/>
            <a:ext cx="514236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1) organizacja odstrzału i </a:t>
            </a:r>
            <a:r>
              <a:rPr lang="pl-PL" dirty="0" err="1" smtClean="0">
                <a:solidFill>
                  <a:schemeClr val="tx1"/>
                </a:solidFill>
              </a:rPr>
              <a:t>bioasekuracja</a:t>
            </a:r>
            <a:r>
              <a:rPr lang="pl-PL" dirty="0" smtClean="0">
                <a:solidFill>
                  <a:schemeClr val="tx1"/>
                </a:solidFill>
              </a:rPr>
              <a:t> myśliwego podczas dokonywania odstrzału sanitarnego;</a:t>
            </a:r>
          </a:p>
          <a:p>
            <a:r>
              <a:rPr lang="pl-PL" dirty="0" smtClean="0">
                <a:solidFill>
                  <a:schemeClr val="tx1"/>
                </a:solidFill>
              </a:rPr>
              <a:t>2) pobranie próbek, transport odstrzelonych dzików oraz dojazd myśliwego – na obszarze zagrożenia, obszarze objętym ograniczeniami oraz obszarze ochronnym;</a:t>
            </a:r>
          </a:p>
          <a:p>
            <a:r>
              <a:rPr lang="pl-PL" dirty="0" smtClean="0">
                <a:solidFill>
                  <a:schemeClr val="tx1"/>
                </a:solidFill>
              </a:rPr>
              <a:t>3) przetrzymywania dzików w kontenerach chłodniczych – w przypadku obszaru zagrożenia, obszaru objętego ograniczeniami oraz obszaru ochronnego;</a:t>
            </a:r>
          </a:p>
          <a:p>
            <a:r>
              <a:rPr lang="pl-PL" dirty="0" smtClean="0">
                <a:solidFill>
                  <a:schemeClr val="tx1"/>
                </a:solidFill>
              </a:rPr>
              <a:t>4) unieszkodliwienia tusz dzików.</a:t>
            </a:r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7" name="Obraz 6" descr="Mapa 2014_709 (2016_405) + WAMTA.png"/>
          <p:cNvPicPr/>
          <p:nvPr/>
        </p:nvPicPr>
        <p:blipFill>
          <a:blip r:embed="rId2" cstate="print"/>
          <a:srcRect r="7542"/>
          <a:stretch>
            <a:fillRect/>
          </a:stretch>
        </p:blipFill>
        <p:spPr>
          <a:xfrm>
            <a:off x="5205743" y="2761307"/>
            <a:ext cx="3827421" cy="3476531"/>
          </a:xfrm>
          <a:prstGeom prst="rect">
            <a:avLst/>
          </a:prstGeom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184088" y="1096700"/>
          <a:ext cx="8842218" cy="4962386"/>
        </p:xfrm>
        <a:graphic>
          <a:graphicData uri="http://schemas.openxmlformats.org/drawingml/2006/table">
            <a:tbl>
              <a:tblPr/>
              <a:tblGrid>
                <a:gridCol w="1081541"/>
                <a:gridCol w="1331974"/>
                <a:gridCol w="1188869"/>
                <a:gridCol w="1199877"/>
                <a:gridCol w="1166854"/>
                <a:gridCol w="924676"/>
                <a:gridCol w="1067782"/>
                <a:gridCol w="880645"/>
              </a:tblGrid>
              <a:tr h="1540654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Województwo</a:t>
                      </a:r>
                    </a:p>
                  </a:txBody>
                  <a:tcPr marL="5694" marR="5694" marT="569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Liczba obwodów łowieckich w których przeprowadzenie odstrzału sanitarnego jest obowiązkowe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Liczba obwodów łowieckich w których przeprowadzenie odstrzału sanitarnego jest fakultatywne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Liczba obwodów łowieckich w których przeprowadzenie odstrzału sanitarnego jest obowiązkowe objętych umowami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Liczba obwodów łowieckich w których przeprowadzenie odstrzału sanitarnego jest fakultatywne objętych umowami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Liczba dzików planowanych do odstrzału sanitarnego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Liczba dzików pozyskanych w ramach odstrzału sanitarnego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694" marR="5694" marT="569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7065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Lublin</a:t>
                      </a:r>
                    </a:p>
                  </a:txBody>
                  <a:tcPr marL="5694" marR="5694" marT="569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103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103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1669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1105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66,21%</a:t>
                      </a:r>
                    </a:p>
                  </a:txBody>
                  <a:tcPr marL="5694" marR="5694" marT="569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7065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Podkarpackie</a:t>
                      </a:r>
                    </a:p>
                  </a:txBody>
                  <a:tcPr marL="5694" marR="5694" marT="569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E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E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E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E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E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1567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E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1051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E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67,07%</a:t>
                      </a:r>
                    </a:p>
                  </a:txBody>
                  <a:tcPr marL="5694" marR="5694" marT="569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7065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Mazowieckie*</a:t>
                      </a:r>
                    </a:p>
                  </a:txBody>
                  <a:tcPr marL="5694" marR="5694" marT="569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148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74,75%</a:t>
                      </a:r>
                    </a:p>
                  </a:txBody>
                  <a:tcPr marL="5694" marR="5694" marT="569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7065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Podlaskie</a:t>
                      </a:r>
                    </a:p>
                  </a:txBody>
                  <a:tcPr marL="5694" marR="5694" marT="569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8F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8F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8F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8F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114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8F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1861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8F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1301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8F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69,91%</a:t>
                      </a:r>
                    </a:p>
                  </a:txBody>
                  <a:tcPr marL="5694" marR="5694" marT="569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7993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Warmińsko - Mazurskie</a:t>
                      </a:r>
                    </a:p>
                  </a:txBody>
                  <a:tcPr marL="5694" marR="5694" marT="569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ABA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ABA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ABA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ABA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ABA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2375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ABA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1069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ABA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45,01%</a:t>
                      </a:r>
                    </a:p>
                  </a:txBody>
                  <a:tcPr marL="5694" marR="5694" marT="569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4093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RAZEM</a:t>
                      </a:r>
                    </a:p>
                  </a:txBody>
                  <a:tcPr marL="5694" marR="5694" marT="569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481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308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481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373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481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307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481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233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481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7670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481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4674</a:t>
                      </a:r>
                    </a:p>
                  </a:txBody>
                  <a:tcPr marL="5694" marR="5694" marT="56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4813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694" marR="5694" marT="569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33"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694" marR="5694" marT="5694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694" marR="5694" marT="5694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694" marR="5694" marT="569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l-PL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540</a:t>
                      </a:r>
                    </a:p>
                  </a:txBody>
                  <a:tcPr marL="5694" marR="5694" marT="569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694" marR="5694" marT="569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694" marR="5694" marT="5694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694" marR="5694" marT="569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460"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694" marR="5694" marT="569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694" marR="5694" marT="569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694" marR="5694" marT="569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w sumie</a:t>
                      </a:r>
                    </a:p>
                  </a:txBody>
                  <a:tcPr marL="5694" marR="5694" marT="569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694" marR="5694" marT="569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694" marR="5694" marT="569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694" marR="5694" marT="569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2433"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694" marR="5694" marT="569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694" marR="5694" marT="569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694" marR="5694" marT="569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694" marR="5694" marT="5694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694" marR="5694" marT="5694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realizacja planu </a:t>
                      </a:r>
                    </a:p>
                  </a:txBody>
                  <a:tcPr marL="5694" marR="5694" marT="569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60,94%</a:t>
                      </a:r>
                    </a:p>
                  </a:txBody>
                  <a:tcPr marL="5694" marR="5694" marT="569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694" marR="5694" marT="569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Tytuł 1"/>
          <p:cNvSpPr>
            <a:spLocks/>
          </p:cNvSpPr>
          <p:nvPr/>
        </p:nvSpPr>
        <p:spPr bwMode="auto">
          <a:xfrm>
            <a:off x="0" y="0"/>
            <a:ext cx="914400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 eaLnBrk="1" hangingPunct="1">
              <a:buFont typeface="Arial" charset="0"/>
              <a:buNone/>
            </a:pPr>
            <a:r>
              <a:rPr lang="pl-PL" altLang="pl-PL" sz="3200" dirty="0" smtClean="0">
                <a:cs typeface="Arial" charset="0"/>
              </a:rPr>
              <a:t>Odstrzał sanitarny</a:t>
            </a:r>
            <a:endParaRPr lang="en-US" altLang="pl-PL" sz="3200" dirty="0">
              <a:cs typeface="Arial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362139" y="6065822"/>
            <a:ext cx="2199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solidFill>
                  <a:schemeClr val="tx1"/>
                </a:solidFill>
              </a:rPr>
              <a:t>Stan na 05.09.2016</a:t>
            </a:r>
            <a:endParaRPr lang="pl-PL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1"/>
          <p:cNvSpPr>
            <a:spLocks/>
          </p:cNvSpPr>
          <p:nvPr/>
        </p:nvSpPr>
        <p:spPr bwMode="auto">
          <a:xfrm>
            <a:off x="0" y="0"/>
            <a:ext cx="914400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 eaLnBrk="1" hangingPunct="1">
              <a:buFont typeface="Arial" charset="0"/>
              <a:buNone/>
            </a:pPr>
            <a:r>
              <a:rPr lang="pl-PL" altLang="pl-PL" sz="3200" dirty="0" smtClean="0">
                <a:cs typeface="Arial" charset="0"/>
              </a:rPr>
              <a:t>Poszukiwanie dzików </a:t>
            </a:r>
            <a:r>
              <a:rPr lang="pl-PL" altLang="pl-PL" sz="3200" dirty="0" err="1" smtClean="0">
                <a:cs typeface="Arial" charset="0"/>
              </a:rPr>
              <a:t>padłych</a:t>
            </a:r>
            <a:endParaRPr lang="en-US" altLang="pl-PL" sz="3200" dirty="0">
              <a:cs typeface="Arial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344033" y="1614121"/>
            <a:ext cx="845593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smtClean="0">
                <a:solidFill>
                  <a:schemeClr val="tx1"/>
                </a:solidFill>
              </a:rPr>
              <a:t>Na obszarze określonym w załączniku do rozporządzenia Ministra Rolnictwa</a:t>
            </a:r>
          </a:p>
          <a:p>
            <a:r>
              <a:rPr lang="pl-PL" sz="2000" dirty="0" smtClean="0">
                <a:solidFill>
                  <a:schemeClr val="tx1"/>
                </a:solidFill>
              </a:rPr>
              <a:t>i Rozwoju Wsi z dnia 19 lutego 2016 r. w sprawie zarządzenia odstrzału sanitarnego dzików </a:t>
            </a:r>
            <a:r>
              <a:rPr lang="pl-PL" sz="2000" b="1" dirty="0" smtClean="0">
                <a:solidFill>
                  <a:srgbClr val="002060"/>
                </a:solidFill>
              </a:rPr>
              <a:t>myśliwi oraz pracownicy Służby Leśnej </a:t>
            </a:r>
            <a:r>
              <a:rPr lang="pl-PL" sz="2000" dirty="0" smtClean="0">
                <a:solidFill>
                  <a:schemeClr val="tx1"/>
                </a:solidFill>
              </a:rPr>
              <a:t>mogą przeprowadzać poszukiwanie </a:t>
            </a:r>
            <a:r>
              <a:rPr lang="pl-PL" sz="2000" dirty="0" err="1" smtClean="0">
                <a:solidFill>
                  <a:schemeClr val="tx1"/>
                </a:solidFill>
              </a:rPr>
              <a:t>padłych</a:t>
            </a:r>
            <a:r>
              <a:rPr lang="pl-PL" sz="2000" dirty="0" smtClean="0">
                <a:solidFill>
                  <a:schemeClr val="tx1"/>
                </a:solidFill>
              </a:rPr>
              <a:t> dzików.</a:t>
            </a:r>
          </a:p>
          <a:p>
            <a:endParaRPr lang="pl-PL" sz="2000" dirty="0" smtClean="0">
              <a:solidFill>
                <a:schemeClr val="tx1"/>
              </a:solidFill>
            </a:endParaRPr>
          </a:p>
          <a:p>
            <a:r>
              <a:rPr lang="pl-PL" sz="2000" dirty="0" smtClean="0">
                <a:solidFill>
                  <a:schemeClr val="tx1"/>
                </a:solidFill>
              </a:rPr>
              <a:t>W przypadku zgłoszenia organom Inspekcji Weterynaryjnej </a:t>
            </a:r>
            <a:r>
              <a:rPr lang="pl-PL" sz="2000" b="1" dirty="0" smtClean="0">
                <a:solidFill>
                  <a:schemeClr val="tx1"/>
                </a:solidFill>
              </a:rPr>
              <a:t>znalezienia zwłok dzika innych niż dzik zabity w wypadku komunikacyjnym, z których jest możliwe pobranie próbek do badań laboratoryjnych</a:t>
            </a:r>
            <a:r>
              <a:rPr lang="pl-PL" sz="2000" dirty="0" smtClean="0">
                <a:solidFill>
                  <a:schemeClr val="tx1"/>
                </a:solidFill>
              </a:rPr>
              <a:t>, powiatowy lekarz weterynarii wypłaca </a:t>
            </a:r>
            <a:r>
              <a:rPr lang="pl-PL" sz="2000" u="sng" dirty="0" smtClean="0">
                <a:solidFill>
                  <a:schemeClr val="tx1"/>
                </a:solidFill>
              </a:rPr>
              <a:t>dzierżawcy lub zarządcy obwodu łowieckiego </a:t>
            </a:r>
            <a:r>
              <a:rPr lang="pl-PL" sz="2000" dirty="0" smtClean="0">
                <a:solidFill>
                  <a:schemeClr val="tx1"/>
                </a:solidFill>
              </a:rPr>
              <a:t>kwotę </a:t>
            </a:r>
            <a:r>
              <a:rPr lang="pl-PL" sz="2000" b="1" dirty="0" smtClean="0">
                <a:solidFill>
                  <a:srgbClr val="002060"/>
                </a:solidFill>
              </a:rPr>
              <a:t>100 zł brutto za dzika</a:t>
            </a:r>
            <a:r>
              <a:rPr lang="pl-PL" sz="2000" dirty="0" smtClean="0">
                <a:solidFill>
                  <a:schemeClr val="tx1"/>
                </a:solidFill>
              </a:rPr>
              <a:t>. </a:t>
            </a:r>
          </a:p>
          <a:p>
            <a:endParaRPr lang="pl-PL" sz="2000" dirty="0" smtClean="0">
              <a:solidFill>
                <a:schemeClr val="tx1"/>
              </a:solidFill>
            </a:endParaRPr>
          </a:p>
          <a:p>
            <a:r>
              <a:rPr lang="pl-PL" sz="2000" dirty="0" smtClean="0">
                <a:solidFill>
                  <a:schemeClr val="tx1"/>
                </a:solidFill>
              </a:rPr>
              <a:t>Osoba dokonująca zgłoszenia osobiście wskazuje miejsce, gdzie znajdują się zwłoki dzika, lub przekazuje informacje umożliwiające odnalezienie zwłok.</a:t>
            </a:r>
            <a:endParaRPr lang="pl-PL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1"/>
          <p:cNvSpPr>
            <a:spLocks/>
          </p:cNvSpPr>
          <p:nvPr/>
        </p:nvSpPr>
        <p:spPr bwMode="auto">
          <a:xfrm>
            <a:off x="0" y="0"/>
            <a:ext cx="914400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 eaLnBrk="1" hangingPunct="1">
              <a:buFont typeface="Arial" charset="0"/>
              <a:buNone/>
            </a:pPr>
            <a:r>
              <a:rPr lang="pl-PL" altLang="pl-PL" sz="3200" dirty="0" smtClean="0">
                <a:cs typeface="Arial" charset="0"/>
              </a:rPr>
              <a:t>Odstrzał dorosłych samic dzika</a:t>
            </a:r>
            <a:endParaRPr lang="en-US" altLang="pl-PL" sz="3200" dirty="0">
              <a:cs typeface="Arial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697117" y="1720840"/>
            <a:ext cx="779503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smtClean="0">
                <a:solidFill>
                  <a:schemeClr val="tx1"/>
                </a:solidFill>
              </a:rPr>
              <a:t>W celu zapewnienia ograniczenia możliwości rozprzestrzeniania się ASF, na obszarze określonym w załączniku do rozporządzenia Ministra Rolnictwa i Rozwoju Wsi z dnia 19 lutego 2016 r. w sprawie zarządzenia odstrzału sanitarnego dzików, w przypadku upolowania lub dokonania odstrzału </a:t>
            </a:r>
            <a:r>
              <a:rPr lang="pl-PL" sz="2000" u="sng" dirty="0" smtClean="0">
                <a:solidFill>
                  <a:schemeClr val="tx1"/>
                </a:solidFill>
              </a:rPr>
              <a:t>dorosłej samicy dzika, o wadze tuszy po usunięciu patrochów wynoszącej co najmniej 30 kg</a:t>
            </a:r>
            <a:r>
              <a:rPr lang="pl-PL" sz="2000" dirty="0" smtClean="0">
                <a:solidFill>
                  <a:schemeClr val="tx1"/>
                </a:solidFill>
              </a:rPr>
              <a:t>, powiatowy lekarz weterynarii wypłaca dzierżawcy lub zarządcy obwodu łowieckiego kwotę </a:t>
            </a:r>
            <a:br>
              <a:rPr lang="pl-PL" sz="2000" dirty="0" smtClean="0">
                <a:solidFill>
                  <a:schemeClr val="tx1"/>
                </a:solidFill>
              </a:rPr>
            </a:br>
            <a:r>
              <a:rPr lang="pl-PL" sz="2000" b="1" dirty="0" smtClean="0">
                <a:solidFill>
                  <a:srgbClr val="002060"/>
                </a:solidFill>
              </a:rPr>
              <a:t>84 zł brutto </a:t>
            </a:r>
            <a:r>
              <a:rPr lang="pl-PL" sz="2000" b="1" dirty="0" smtClean="0">
                <a:solidFill>
                  <a:srgbClr val="FF0000"/>
                </a:solidFill>
              </a:rPr>
              <a:t>za upolowaną lub odstrzeloną sztukę</a:t>
            </a:r>
            <a:r>
              <a:rPr lang="pl-PL" sz="2000" dirty="0" smtClean="0">
                <a:solidFill>
                  <a:schemeClr val="tx1"/>
                </a:solidFill>
              </a:rPr>
              <a:t>.</a:t>
            </a:r>
            <a:endParaRPr lang="pl-PL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cs typeface="Arial" charset="0"/>
              </a:rPr>
              <a:t>Program bioasekuracji </a:t>
            </a:r>
            <a:endParaRPr lang="en-US" altLang="pl-PL" sz="3200">
              <a:cs typeface="Arial" charset="0"/>
            </a:endParaRPr>
          </a:p>
        </p:txBody>
      </p:sp>
      <p:sp>
        <p:nvSpPr>
          <p:cNvPr id="79875" name="Tytuł 1"/>
          <p:cNvSpPr>
            <a:spLocks/>
          </p:cNvSpPr>
          <p:nvPr/>
        </p:nvSpPr>
        <p:spPr bwMode="auto">
          <a:xfrm>
            <a:off x="9525" y="1120775"/>
            <a:ext cx="913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endParaRPr lang="en-US" altLang="pl-PL" sz="2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79876" name="Prostokąt 1"/>
          <p:cNvSpPr>
            <a:spLocks noChangeArrowheads="1"/>
          </p:cNvSpPr>
          <p:nvPr/>
        </p:nvSpPr>
        <p:spPr bwMode="auto">
          <a:xfrm>
            <a:off x="184150" y="1249363"/>
            <a:ext cx="8488363" cy="424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dirty="0">
                <a:solidFill>
                  <a:schemeClr val="tx1"/>
                </a:solidFill>
              </a:rPr>
              <a:t>W </a:t>
            </a:r>
            <a:r>
              <a:rPr lang="pl-PL" altLang="pl-PL" dirty="0" smtClean="0">
                <a:solidFill>
                  <a:schemeClr val="tx1"/>
                </a:solidFill>
              </a:rPr>
              <a:t>2015 r</a:t>
            </a:r>
            <a:r>
              <a:rPr lang="pl-PL" altLang="pl-PL" dirty="0">
                <a:solidFill>
                  <a:schemeClr val="tx1"/>
                </a:solidFill>
              </a:rPr>
              <a:t>. wydane zostało rozporządzenie Ministra Rolnictwa i Rozwoju Wsi z dnia </a:t>
            </a:r>
            <a:br>
              <a:rPr lang="pl-PL" altLang="pl-PL" dirty="0">
                <a:solidFill>
                  <a:schemeClr val="tx1"/>
                </a:solidFill>
              </a:rPr>
            </a:br>
            <a:r>
              <a:rPr lang="pl-PL" altLang="pl-PL" dirty="0">
                <a:solidFill>
                  <a:schemeClr val="tx1"/>
                </a:solidFill>
              </a:rPr>
              <a:t>3 kwietnia 2015 r. w sprawie wprowadzenia „Program </a:t>
            </a:r>
            <a:r>
              <a:rPr lang="pl-PL" altLang="pl-PL" dirty="0" err="1">
                <a:solidFill>
                  <a:schemeClr val="tx1"/>
                </a:solidFill>
              </a:rPr>
              <a:t>bioasekuracji</a:t>
            </a:r>
            <a:r>
              <a:rPr lang="pl-PL" altLang="pl-PL" dirty="0">
                <a:solidFill>
                  <a:schemeClr val="tx1"/>
                </a:solidFill>
              </a:rPr>
              <a:t> mającego na celu zapobieganie szerzeniu się afrykańskiego pomoru świń” na lata 2015-2018 (Dz. U poz. 517 ze zmianami). Od 2015 r. rozporządzenie zostało dwukrotnie zmienione w związku </a:t>
            </a:r>
            <a:br>
              <a:rPr lang="pl-PL" altLang="pl-PL" dirty="0">
                <a:solidFill>
                  <a:schemeClr val="tx1"/>
                </a:solidFill>
              </a:rPr>
            </a:br>
            <a:r>
              <a:rPr lang="pl-PL" altLang="pl-PL" dirty="0">
                <a:solidFill>
                  <a:schemeClr val="tx1"/>
                </a:solidFill>
              </a:rPr>
              <a:t>z rozszerzeniem zasięgu obszarów zagrożenia na terytorium RP oraz w związku </a:t>
            </a:r>
            <a:br>
              <a:rPr lang="pl-PL" altLang="pl-PL" dirty="0">
                <a:solidFill>
                  <a:schemeClr val="tx1"/>
                </a:solidFill>
              </a:rPr>
            </a:br>
            <a:r>
              <a:rPr lang="pl-PL" altLang="pl-PL" dirty="0">
                <a:solidFill>
                  <a:schemeClr val="tx1"/>
                </a:solidFill>
              </a:rPr>
              <a:t>z przedłużeniem terminu na składanie oświadczeń do PLW o niespełnieniu przez gospodarstwo, w którym utrzymywane są świnie wymagań </a:t>
            </a:r>
            <a:r>
              <a:rPr lang="pl-PL" altLang="pl-PL" dirty="0" err="1">
                <a:solidFill>
                  <a:schemeClr val="tx1"/>
                </a:solidFill>
              </a:rPr>
              <a:t>bioasekuracji</a:t>
            </a:r>
            <a:r>
              <a:rPr lang="pl-PL" altLang="pl-PL" dirty="0">
                <a:solidFill>
                  <a:schemeClr val="tx1"/>
                </a:solidFill>
              </a:rPr>
              <a:t> określonych </a:t>
            </a:r>
            <a:br>
              <a:rPr lang="pl-PL" altLang="pl-PL" dirty="0">
                <a:solidFill>
                  <a:schemeClr val="tx1"/>
                </a:solidFill>
              </a:rPr>
            </a:br>
            <a:r>
              <a:rPr lang="pl-PL" altLang="pl-PL" dirty="0">
                <a:solidFill>
                  <a:schemeClr val="tx1"/>
                </a:solidFill>
              </a:rPr>
              <a:t>w programie do dnia 10 sierpnia </a:t>
            </a:r>
            <a:r>
              <a:rPr lang="pl-PL" altLang="pl-PL" dirty="0" smtClean="0">
                <a:solidFill>
                  <a:schemeClr val="tx1"/>
                </a:solidFill>
              </a:rPr>
              <a:t>2016 r</a:t>
            </a:r>
            <a:r>
              <a:rPr lang="pl-PL" altLang="pl-PL" dirty="0">
                <a:solidFill>
                  <a:schemeClr val="tx1"/>
                </a:solidFill>
              </a:rPr>
              <a:t>.	</a:t>
            </a:r>
          </a:p>
          <a:p>
            <a:pPr algn="just"/>
            <a:endParaRPr lang="pl-PL" altLang="pl-PL" dirty="0">
              <a:solidFill>
                <a:schemeClr val="tx1"/>
              </a:solidFill>
            </a:endParaRPr>
          </a:p>
          <a:p>
            <a:pPr algn="just"/>
            <a:r>
              <a:rPr lang="pl-PL" altLang="pl-PL" dirty="0">
                <a:solidFill>
                  <a:schemeClr val="tx1"/>
                </a:solidFill>
              </a:rPr>
              <a:t>Celem Programu </a:t>
            </a:r>
            <a:r>
              <a:rPr lang="pl-PL" altLang="pl-PL" dirty="0" err="1">
                <a:solidFill>
                  <a:schemeClr val="tx1"/>
                </a:solidFill>
              </a:rPr>
              <a:t>bioasekuracji</a:t>
            </a:r>
            <a:r>
              <a:rPr lang="pl-PL" altLang="pl-PL" dirty="0">
                <a:solidFill>
                  <a:schemeClr val="tx1"/>
                </a:solidFill>
              </a:rPr>
              <a:t> jest m.in. umożliwienie hodowcom dobrowolnej rezygnacji </a:t>
            </a:r>
            <a:br>
              <a:rPr lang="pl-PL" altLang="pl-PL" dirty="0">
                <a:solidFill>
                  <a:schemeClr val="tx1"/>
                </a:solidFill>
              </a:rPr>
            </a:br>
            <a:r>
              <a:rPr lang="pl-PL" altLang="pl-PL" dirty="0">
                <a:solidFill>
                  <a:schemeClr val="tx1"/>
                </a:solidFill>
              </a:rPr>
              <a:t>z hodowli świń w przypadku niespełnienia wymagań określonych w programie oraz uzyskanie odszkodowania za ubite/zabite świnie przebywające w gospodarstwie, a także rekompensatę za nieprzerwane nieutrzymywanie świń w tym gospodarstwie do końca okresu obowiązywania programu.</a:t>
            </a:r>
          </a:p>
          <a:p>
            <a:r>
              <a:rPr lang="pl-PL" altLang="pl-PL" dirty="0">
                <a:solidFill>
                  <a:schemeClr val="tx1"/>
                </a:solidFill>
              </a:rPr>
              <a:t>			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cs typeface="Arial" charset="0"/>
              </a:rPr>
              <a:t>Program bioasekuracji </a:t>
            </a:r>
            <a:endParaRPr lang="en-US" altLang="pl-PL" sz="3200">
              <a:cs typeface="Arial" charset="0"/>
            </a:endParaRPr>
          </a:p>
        </p:txBody>
      </p:sp>
      <p:sp>
        <p:nvSpPr>
          <p:cNvPr id="80899" name="Tytuł 1"/>
          <p:cNvSpPr>
            <a:spLocks/>
          </p:cNvSpPr>
          <p:nvPr/>
        </p:nvSpPr>
        <p:spPr bwMode="auto">
          <a:xfrm>
            <a:off x="9525" y="1120775"/>
            <a:ext cx="913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endParaRPr lang="en-US" altLang="pl-PL" sz="2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" name="pole tekstowe 4"/>
          <p:cNvSpPr txBox="1">
            <a:spLocks noChangeArrowheads="1"/>
          </p:cNvSpPr>
          <p:nvPr/>
        </p:nvSpPr>
        <p:spPr bwMode="auto">
          <a:xfrm>
            <a:off x="0" y="6572250"/>
            <a:ext cx="9144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buFont typeface="Arial" pitchFamily="34" charset="0"/>
              <a:buNone/>
              <a:defRPr/>
            </a:pPr>
            <a:endParaRPr lang="en-GB" altLang="en-US" sz="1400" dirty="0">
              <a:latin typeface="+mn-lt"/>
            </a:endParaRPr>
          </a:p>
        </p:txBody>
      </p:sp>
      <p:sp>
        <p:nvSpPr>
          <p:cNvPr id="80901" name="Prostokąt 1"/>
          <p:cNvSpPr>
            <a:spLocks noChangeArrowheads="1"/>
          </p:cNvSpPr>
          <p:nvPr/>
        </p:nvSpPr>
        <p:spPr bwMode="auto">
          <a:xfrm>
            <a:off x="617538" y="1022350"/>
            <a:ext cx="79089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>
                <a:solidFill>
                  <a:schemeClr val="tx1"/>
                </a:solidFill>
              </a:rPr>
              <a:t>W 2015 r. oświadczenia o niespełnieniu wymagań bioasekuracji złożyło 254 posiadaczy świń, natomiast w 17 gospodarstwach po kontrolach IW wydany został  zakaz utrzymywania świń do końca 2018 r., dokonano likwidacji świń z wypłatą odszkodowania, ale bez możliwości uzyskania rekompensaty.</a:t>
            </a:r>
          </a:p>
          <a:p>
            <a:r>
              <a:rPr lang="pl-PL" altLang="pl-PL">
                <a:solidFill>
                  <a:schemeClr val="tx1"/>
                </a:solidFill>
              </a:rPr>
              <a:t>W 2016 r. informację o liczbie oświadczeń złożonych do PLW przedstawia poniższa tabela:</a:t>
            </a:r>
          </a:p>
          <a:p>
            <a:endParaRPr lang="pl-PL" altLang="pl-PL">
              <a:solidFill>
                <a:schemeClr val="tx1"/>
              </a:solidFill>
            </a:endParaRPr>
          </a:p>
          <a:p>
            <a:r>
              <a:rPr lang="pl-PL" altLang="pl-PL">
                <a:solidFill>
                  <a:schemeClr val="tx1"/>
                </a:solidFill>
              </a:rPr>
              <a:t>			</a:t>
            </a:r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1870075" y="2501900"/>
          <a:ext cx="5054600" cy="4030660"/>
        </p:xfrm>
        <a:graphic>
          <a:graphicData uri="http://schemas.openxmlformats.org/drawingml/2006/table">
            <a:tbl>
              <a:tblPr/>
              <a:tblGrid>
                <a:gridCol w="1302856"/>
                <a:gridCol w="1218412"/>
                <a:gridCol w="1266666"/>
                <a:gridCol w="1266666"/>
              </a:tblGrid>
              <a:tr h="644236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Powiat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Gmina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Ilość osób, które złożyły oświadczenie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Liczba świń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728"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augustowski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728"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białostocki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 smtClean="0">
                          <a:solidFill>
                            <a:srgbClr val="0070C0"/>
                          </a:solidFill>
                          <a:effectLst/>
                          <a:latin typeface="Bookman Old Style" panose="02050604050505020204" pitchFamily="18" charset="0"/>
                        </a:rPr>
                        <a:t>1</a:t>
                      </a:r>
                      <a:endParaRPr lang="pl-PL" sz="1100" b="0" i="0" u="none" strike="noStrike" dirty="0">
                        <a:solidFill>
                          <a:srgbClr val="0070C0"/>
                        </a:solidFill>
                        <a:effectLst/>
                        <a:latin typeface="Bookman Old Style" panose="020506040505050202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 smtClean="0">
                          <a:solidFill>
                            <a:srgbClr val="0070C0"/>
                          </a:solidFill>
                          <a:effectLst/>
                          <a:latin typeface="Bookman Old Style" panose="02050604050505020204" pitchFamily="18" charset="0"/>
                        </a:rPr>
                        <a:t>6</a:t>
                      </a:r>
                      <a:endParaRPr lang="pl-PL" sz="1100" b="0" i="0" u="none" strike="noStrike" dirty="0">
                        <a:solidFill>
                          <a:srgbClr val="0070C0"/>
                        </a:solidFill>
                        <a:effectLst/>
                        <a:latin typeface="Bookman Old Style" panose="020506040505050202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728">
                <a:tc rowSpan="4">
                  <a:txBody>
                    <a:bodyPr/>
                    <a:lstStyle/>
                    <a:p>
                      <a:pPr algn="l" fontAlgn="b"/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hajnowski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Hajnówka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877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728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Narew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364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728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Czyże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82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728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Razem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19</a:t>
                      </a:r>
                      <a:r>
                        <a:rPr lang="pl-PL" sz="1100" b="1" i="0" u="none" strike="noStrike" dirty="0" smtClean="0">
                          <a:solidFill>
                            <a:srgbClr val="0070C0"/>
                          </a:solidFill>
                          <a:effectLst/>
                          <a:latin typeface="Bookman Old Style" panose="02050604050505020204" pitchFamily="18" charset="0"/>
                        </a:rPr>
                        <a:t>+4</a:t>
                      </a:r>
                      <a:endParaRPr lang="pl-PL" sz="1100" b="1" i="0" u="none" strike="noStrike" dirty="0">
                        <a:solidFill>
                          <a:srgbClr val="0070C0"/>
                        </a:solidFill>
                        <a:effectLst/>
                        <a:latin typeface="Bookman Old Style" panose="020506040505050202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1323</a:t>
                      </a:r>
                      <a:r>
                        <a:rPr lang="pl-PL" sz="1100" b="1" i="0" u="none" strike="noStrike" dirty="0" smtClean="0">
                          <a:solidFill>
                            <a:srgbClr val="0070C0"/>
                          </a:solidFill>
                          <a:effectLst/>
                          <a:latin typeface="Bookman Old Style" panose="02050604050505020204" pitchFamily="18" charset="0"/>
                        </a:rPr>
                        <a:t>+110</a:t>
                      </a:r>
                      <a:endParaRPr lang="pl-PL" sz="1100" b="1" i="0" u="none" strike="noStrike" dirty="0">
                        <a:solidFill>
                          <a:srgbClr val="0070C0"/>
                        </a:solidFill>
                        <a:effectLst/>
                        <a:latin typeface="Bookman Old Style" panose="020506040505050202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33481">
                <a:tc rowSpan="6">
                  <a:txBody>
                    <a:bodyPr/>
                    <a:lstStyle/>
                    <a:p>
                      <a:pPr algn="l" fontAlgn="b"/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sokólski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Dąbrowa Białostocka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84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728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Janów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728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Nowy Dwór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728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Sidra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152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728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Sokółka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728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Razem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13 </a:t>
                      </a:r>
                      <a:r>
                        <a:rPr lang="pl-PL" sz="1100" b="1" i="0" u="none" strike="noStrike" dirty="0" smtClean="0">
                          <a:solidFill>
                            <a:srgbClr val="0070C0"/>
                          </a:solidFill>
                          <a:effectLst/>
                          <a:latin typeface="Bookman Old Style" panose="02050604050505020204" pitchFamily="18" charset="0"/>
                        </a:rPr>
                        <a:t>+ 2</a:t>
                      </a:r>
                      <a:endParaRPr lang="pl-PL" sz="1100" b="1" i="0" u="none" strike="noStrike" dirty="0">
                        <a:solidFill>
                          <a:srgbClr val="0070C0"/>
                        </a:solidFill>
                        <a:effectLst/>
                        <a:latin typeface="Bookman Old Style" panose="020506040505050202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302</a:t>
                      </a:r>
                      <a:r>
                        <a:rPr lang="pl-PL" sz="1100" b="1" i="0" u="none" strike="noStrike" dirty="0" smtClean="0">
                          <a:solidFill>
                            <a:srgbClr val="0070C0"/>
                          </a:solidFill>
                          <a:effectLst/>
                          <a:latin typeface="Bookman Old Style" panose="02050604050505020204" pitchFamily="18" charset="0"/>
                        </a:rPr>
                        <a:t>+61</a:t>
                      </a:r>
                      <a:endParaRPr lang="pl-PL" sz="1100" b="1" i="0" u="none" strike="noStrike" dirty="0">
                        <a:solidFill>
                          <a:srgbClr val="0070C0"/>
                        </a:solidFill>
                        <a:effectLst/>
                        <a:latin typeface="Bookman Old Style" panose="020506040505050202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2728"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207">
                <a:tc gridSpan="2">
                  <a:txBody>
                    <a:bodyPr/>
                    <a:lstStyle/>
                    <a:p>
                      <a:pPr algn="l" fontAlgn="b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RAZEM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  <a:r>
                        <a:rPr lang="pl-PL" sz="1400" b="1" i="0" u="none" strike="noStrike" dirty="0" smtClean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+7</a:t>
                      </a:r>
                      <a:endParaRPr lang="pl-PL" sz="1400" b="1" i="0" u="none" strike="noStrike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1625</a:t>
                      </a:r>
                      <a:r>
                        <a:rPr lang="pl-PL" sz="1400" b="1" i="0" u="none" strike="noStrike" dirty="0" smtClean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+177</a:t>
                      </a:r>
                      <a:endParaRPr lang="pl-PL" sz="1400" b="1" i="0" u="none" strike="noStrike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cs typeface="Arial" charset="0"/>
              </a:rPr>
              <a:t>Identyfikacja i rejestracja świń </a:t>
            </a:r>
            <a:endParaRPr lang="en-US" altLang="pl-PL" sz="3200">
              <a:cs typeface="Arial" charset="0"/>
            </a:endParaRPr>
          </a:p>
        </p:txBody>
      </p:sp>
      <p:sp>
        <p:nvSpPr>
          <p:cNvPr id="81923" name="Tytuł 1"/>
          <p:cNvSpPr>
            <a:spLocks/>
          </p:cNvSpPr>
          <p:nvPr/>
        </p:nvSpPr>
        <p:spPr bwMode="auto">
          <a:xfrm>
            <a:off x="9525" y="1120775"/>
            <a:ext cx="913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endParaRPr lang="en-US" altLang="pl-PL" sz="2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81924" name="Prostokąt 1"/>
          <p:cNvSpPr>
            <a:spLocks noChangeArrowheads="1"/>
          </p:cNvSpPr>
          <p:nvPr/>
        </p:nvSpPr>
        <p:spPr bwMode="auto">
          <a:xfrm>
            <a:off x="184150" y="962025"/>
            <a:ext cx="8778875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800" b="1">
                <a:solidFill>
                  <a:srgbClr val="FF0000"/>
                </a:solidFill>
              </a:rPr>
              <a:t>Posiadacz świń jest zobowiązany do:</a:t>
            </a:r>
          </a:p>
          <a:p>
            <a:pPr algn="ctr"/>
            <a:endParaRPr lang="pl-PL" altLang="pl-PL" sz="800" b="1">
              <a:solidFill>
                <a:srgbClr val="FF0000"/>
              </a:solidFill>
            </a:endParaRPr>
          </a:p>
          <a:p>
            <a:pPr>
              <a:buFont typeface="Arial" charset="0"/>
              <a:buChar char="•"/>
            </a:pPr>
            <a:r>
              <a:rPr lang="pl-PL" altLang="pl-PL" sz="2000" b="1">
                <a:solidFill>
                  <a:schemeClr val="tx1"/>
                </a:solidFill>
              </a:rPr>
              <a:t> zgłoszenia</a:t>
            </a:r>
            <a:r>
              <a:rPr lang="pl-PL" altLang="pl-PL" sz="2000">
                <a:solidFill>
                  <a:schemeClr val="tx1"/>
                </a:solidFill>
              </a:rPr>
              <a:t> do ARiMR (na formularzu udostępnionym przez ARiMR lub elektronicznie) </a:t>
            </a:r>
            <a:r>
              <a:rPr lang="pl-PL" altLang="pl-PL" sz="2000" b="1">
                <a:solidFill>
                  <a:schemeClr val="tx1"/>
                </a:solidFill>
              </a:rPr>
              <a:t>siedziby stada</a:t>
            </a:r>
            <a:r>
              <a:rPr lang="pl-PL" altLang="pl-PL" sz="2000">
                <a:solidFill>
                  <a:schemeClr val="tx1"/>
                </a:solidFill>
              </a:rPr>
              <a:t>, w celu nadania numeru, nie później niż w dniu wprowadzenia świń (świni) do stada; </a:t>
            </a:r>
            <a:r>
              <a:rPr lang="pl-PL" altLang="pl-PL" sz="2000" u="sng">
                <a:solidFill>
                  <a:schemeClr val="tx1"/>
                </a:solidFill>
              </a:rPr>
              <a:t>obowiązek dotyczy również siedzib stad, w których utrzymywane są świnie na własne potrzeby, włącznie z siedzibami stad, w których utrzymywana jest </a:t>
            </a:r>
            <a:r>
              <a:rPr lang="pl-PL" altLang="pl-PL" sz="2000" b="1" u="sng">
                <a:solidFill>
                  <a:srgbClr val="FF0000"/>
                </a:solidFill>
              </a:rPr>
              <a:t>1 świnia </a:t>
            </a:r>
            <a:r>
              <a:rPr lang="pl-PL" altLang="pl-PL" sz="2000" u="sng">
                <a:solidFill>
                  <a:schemeClr val="tx1"/>
                </a:solidFill>
              </a:rPr>
              <a:t>!!!!!</a:t>
            </a:r>
          </a:p>
          <a:p>
            <a:pPr>
              <a:buFont typeface="Arial" charset="0"/>
              <a:buChar char="•"/>
            </a:pPr>
            <a:endParaRPr lang="pl-PL" altLang="pl-PL" sz="800" b="1" u="sng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</a:pPr>
            <a:r>
              <a:rPr lang="pl-PL" altLang="pl-PL" sz="2000">
                <a:solidFill>
                  <a:schemeClr val="tx1"/>
                </a:solidFill>
              </a:rPr>
              <a:t> bezzwłocznego </a:t>
            </a:r>
            <a:r>
              <a:rPr lang="pl-PL" altLang="pl-PL" sz="2000" b="1">
                <a:solidFill>
                  <a:schemeClr val="tx1"/>
                </a:solidFill>
              </a:rPr>
              <a:t>oznakowania</a:t>
            </a:r>
            <a:r>
              <a:rPr lang="pl-PL" altLang="pl-PL" sz="2000">
                <a:solidFill>
                  <a:schemeClr val="tx1"/>
                </a:solidFill>
              </a:rPr>
              <a:t> świń/ni (na swój koszt) i zgłoszenia tego faktu do ARiMR nie później niż przed dniem opuszczenia przez te świnie/ę siedziby stada (z podaniem liczby świń); </a:t>
            </a:r>
          </a:p>
          <a:p>
            <a:pPr>
              <a:buFont typeface="Arial" charset="0"/>
              <a:buChar char="•"/>
            </a:pPr>
            <a:endParaRPr lang="pl-PL" altLang="pl-PL" sz="800" b="1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</a:pPr>
            <a:r>
              <a:rPr lang="pl-PL" altLang="pl-PL" sz="2000" b="1">
                <a:solidFill>
                  <a:schemeClr val="tx1"/>
                </a:solidFill>
              </a:rPr>
              <a:t>zgłoszenia</a:t>
            </a:r>
            <a:r>
              <a:rPr lang="pl-PL" altLang="pl-PL" sz="2000">
                <a:solidFill>
                  <a:schemeClr val="tx1"/>
                </a:solidFill>
              </a:rPr>
              <a:t> (na formularzu udostępnionym przez ARiMR lub elektronicznie) do ARiMR </a:t>
            </a:r>
            <a:r>
              <a:rPr lang="pl-PL" altLang="pl-PL" sz="2000" b="1">
                <a:solidFill>
                  <a:schemeClr val="tx1"/>
                </a:solidFill>
              </a:rPr>
              <a:t>w ciągu 30 dni zwiększenia lub zmniejszenia liczebności stada </a:t>
            </a:r>
            <a:r>
              <a:rPr lang="pl-PL" altLang="pl-PL" sz="2000">
                <a:solidFill>
                  <a:schemeClr val="tx1"/>
                </a:solidFill>
              </a:rPr>
              <a:t>(tj. urodzenia, sprzedaży, kupna, uboju na użytek własny) z podaniem liczby zwierząt oraz miejsca przeznaczenia lub pochodzenia zwierząt;</a:t>
            </a:r>
          </a:p>
          <a:p>
            <a:pPr>
              <a:buFontTx/>
              <a:buChar char="-"/>
            </a:pPr>
            <a:endParaRPr lang="pl-PL" altLang="pl-PL" sz="80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</a:pPr>
            <a:r>
              <a:rPr lang="pl-PL" altLang="pl-PL" sz="2000">
                <a:solidFill>
                  <a:schemeClr val="tx1"/>
                </a:solidFill>
              </a:rPr>
              <a:t> prawidłowego </a:t>
            </a:r>
            <a:r>
              <a:rPr lang="pl-PL" altLang="pl-PL" sz="2000" b="1">
                <a:solidFill>
                  <a:schemeClr val="tx1"/>
                </a:solidFill>
              </a:rPr>
              <a:t>prowadzenia księgi rejestracji świń </a:t>
            </a:r>
            <a:r>
              <a:rPr lang="pl-PL" altLang="pl-PL" sz="2000">
                <a:solidFill>
                  <a:schemeClr val="tx1"/>
                </a:solidFill>
              </a:rPr>
              <a:t>w siedzibie stada.</a:t>
            </a:r>
          </a:p>
          <a:p>
            <a:endParaRPr lang="pl-PL" altLang="pl-PL" sz="2000">
              <a:solidFill>
                <a:schemeClr val="tx1"/>
              </a:solidFill>
            </a:endParaRPr>
          </a:p>
          <a:p>
            <a:endParaRPr lang="pl-PL" altLang="pl-PL" sz="20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cs typeface="Arial" charset="0"/>
              </a:rPr>
              <a:t>Zakaz karmienia świń odpadami kuchennymi</a:t>
            </a:r>
            <a:endParaRPr lang="en-US" altLang="pl-PL" sz="3200">
              <a:cs typeface="Arial" charset="0"/>
            </a:endParaRPr>
          </a:p>
        </p:txBody>
      </p:sp>
      <p:sp>
        <p:nvSpPr>
          <p:cNvPr id="82947" name="Tytuł 1"/>
          <p:cNvSpPr>
            <a:spLocks/>
          </p:cNvSpPr>
          <p:nvPr/>
        </p:nvSpPr>
        <p:spPr bwMode="auto">
          <a:xfrm>
            <a:off x="9525" y="1120775"/>
            <a:ext cx="913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endParaRPr lang="en-US" altLang="pl-PL" sz="2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82948" name="Prostokąt 1"/>
          <p:cNvSpPr>
            <a:spLocks noChangeArrowheads="1"/>
          </p:cNvSpPr>
          <p:nvPr/>
        </p:nvSpPr>
        <p:spPr bwMode="auto">
          <a:xfrm>
            <a:off x="184150" y="1058863"/>
            <a:ext cx="8778875" cy="384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pl-PL" altLang="pl-PL" sz="800" b="1">
              <a:solidFill>
                <a:schemeClr val="tx1"/>
              </a:solidFill>
            </a:endParaRPr>
          </a:p>
          <a:p>
            <a:pPr algn="ctr"/>
            <a:endParaRPr lang="pl-PL" altLang="pl-PL" sz="2400" b="1">
              <a:solidFill>
                <a:srgbClr val="FF0000"/>
              </a:solidFill>
            </a:endParaRPr>
          </a:p>
          <a:p>
            <a:pPr algn="ctr"/>
            <a:r>
              <a:rPr lang="pl-PL" altLang="pl-PL" sz="2400" b="1">
                <a:solidFill>
                  <a:srgbClr val="FF0000"/>
                </a:solidFill>
              </a:rPr>
              <a:t>W całej Polsce obowiązuje</a:t>
            </a:r>
          </a:p>
          <a:p>
            <a:pPr algn="just"/>
            <a:endParaRPr lang="pl-PL" altLang="pl-PL" sz="2400" b="1">
              <a:solidFill>
                <a:schemeClr val="tx1"/>
              </a:solidFill>
            </a:endParaRPr>
          </a:p>
          <a:p>
            <a:pPr algn="just"/>
            <a:endParaRPr lang="pl-PL" altLang="pl-PL" sz="2400" b="1">
              <a:solidFill>
                <a:schemeClr val="tx1"/>
              </a:solidFill>
            </a:endParaRPr>
          </a:p>
          <a:p>
            <a:pPr algn="just"/>
            <a:r>
              <a:rPr lang="pl-PL" altLang="pl-PL" sz="2400" b="1" u="sng">
                <a:solidFill>
                  <a:srgbClr val="FF0000"/>
                </a:solidFill>
              </a:rPr>
              <a:t>Zakaz karmienia świń odpadami kuchennymi („zlewkami”) !!!!!!!!</a:t>
            </a:r>
            <a:br>
              <a:rPr lang="pl-PL" altLang="pl-PL" sz="2400" b="1" u="sng">
                <a:solidFill>
                  <a:srgbClr val="FF0000"/>
                </a:solidFill>
              </a:rPr>
            </a:br>
            <a:r>
              <a:rPr lang="pl-PL" altLang="pl-PL" sz="2400" b="1">
                <a:solidFill>
                  <a:schemeClr val="tx1"/>
                </a:solidFill>
              </a:rPr>
              <a:t>– rozporządzenie Parlamentu Europejskiego i Rady Nr 1069/2009 – przepisy sanitarne dotyczące ubocznych produktów pochodzenia zwierzęcego</a:t>
            </a:r>
          </a:p>
          <a:p>
            <a:pPr algn="just"/>
            <a:endParaRPr lang="pl-PL" altLang="pl-PL" sz="2400" b="1">
              <a:solidFill>
                <a:schemeClr val="tx1"/>
              </a:solidFill>
            </a:endParaRPr>
          </a:p>
          <a:p>
            <a:endParaRPr lang="pl-PL" altLang="pl-PL" sz="20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ytuł 1"/>
          <p:cNvSpPr>
            <a:spLocks/>
          </p:cNvSpPr>
          <p:nvPr/>
        </p:nvSpPr>
        <p:spPr bwMode="auto">
          <a:xfrm>
            <a:off x="0" y="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pl-PL" altLang="pl-PL" sz="3200">
                <a:cs typeface="Arial" charset="0"/>
              </a:rPr>
              <a:t>Podstawowe wymagania bioasekuracji</a:t>
            </a:r>
          </a:p>
        </p:txBody>
      </p:sp>
      <p:sp>
        <p:nvSpPr>
          <p:cNvPr id="83971" name="Tytuł 1"/>
          <p:cNvSpPr>
            <a:spLocks/>
          </p:cNvSpPr>
          <p:nvPr/>
        </p:nvSpPr>
        <p:spPr bwMode="auto">
          <a:xfrm>
            <a:off x="9525" y="1120775"/>
            <a:ext cx="913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endParaRPr lang="en-US" altLang="pl-PL" sz="2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83972" name="Prostokąt 1"/>
          <p:cNvSpPr>
            <a:spLocks noChangeArrowheads="1"/>
          </p:cNvSpPr>
          <p:nvPr/>
        </p:nvSpPr>
        <p:spPr bwMode="auto">
          <a:xfrm>
            <a:off x="184150" y="857806"/>
            <a:ext cx="8778875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pl-PL" altLang="pl-PL" sz="2000" b="1" dirty="0">
              <a:solidFill>
                <a:schemeClr val="tx1"/>
              </a:solidFill>
            </a:endParaRPr>
          </a:p>
          <a:p>
            <a:pPr algn="ctr"/>
            <a:r>
              <a:rPr lang="pl-PL" altLang="pl-PL" sz="2000" b="1" dirty="0">
                <a:solidFill>
                  <a:srgbClr val="FF0000"/>
                </a:solidFill>
              </a:rPr>
              <a:t>W całej Polsce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obowiązują</a:t>
            </a:r>
            <a:endParaRPr lang="pl-PL" altLang="pl-PL" sz="2000" b="1" dirty="0">
              <a:solidFill>
                <a:schemeClr val="tx1"/>
              </a:solidFill>
            </a:endParaRPr>
          </a:p>
          <a:p>
            <a:pPr algn="just"/>
            <a:r>
              <a:rPr lang="pl-PL" altLang="pl-PL" sz="2000" b="1" dirty="0">
                <a:solidFill>
                  <a:schemeClr val="tx1"/>
                </a:solidFill>
              </a:rPr>
              <a:t>Wymagania zawarte w rozporządzeniu </a:t>
            </a:r>
            <a:r>
              <a:rPr lang="pl-PL" altLang="pl-PL" sz="2000" b="1" dirty="0" err="1">
                <a:solidFill>
                  <a:schemeClr val="tx1"/>
                </a:solidFill>
              </a:rPr>
              <a:t>MRiRW</a:t>
            </a:r>
            <a:r>
              <a:rPr lang="pl-PL" altLang="pl-PL" sz="2000" b="1" dirty="0">
                <a:solidFill>
                  <a:schemeClr val="tx1"/>
                </a:solidFill>
              </a:rPr>
              <a:t> z dnia 18 września 2003 r. w sprawie szczegółowych warunków weterynaryjnych, jakie muszą spełniać gospodarstwa w przypadku gdy zwierzęta lub środki spożywcze pochodzenia zwierzęcego pochodzące z tych gospodarstw są wprowadzane na rynek. </a:t>
            </a:r>
            <a:endParaRPr lang="pl-PL" altLang="pl-PL" sz="2000" b="1" dirty="0" smtClean="0">
              <a:solidFill>
                <a:schemeClr val="tx1"/>
              </a:solidFill>
            </a:endParaRPr>
          </a:p>
          <a:p>
            <a:pPr algn="just"/>
            <a:endParaRPr lang="pl-PL" altLang="pl-PL" sz="2000" b="1" dirty="0">
              <a:solidFill>
                <a:schemeClr val="tx1"/>
              </a:solidFill>
            </a:endParaRPr>
          </a:p>
          <a:p>
            <a:pPr algn="just"/>
            <a:endParaRPr lang="pl-PL" altLang="pl-PL" sz="2000" b="1" dirty="0">
              <a:solidFill>
                <a:schemeClr val="tx1"/>
              </a:solidFill>
            </a:endParaRPr>
          </a:p>
          <a:p>
            <a:pPr algn="just"/>
            <a:endParaRPr lang="pl-PL" altLang="pl-PL" sz="2000" b="1" dirty="0">
              <a:solidFill>
                <a:schemeClr val="tx1"/>
              </a:solidFill>
            </a:endParaRPr>
          </a:p>
          <a:p>
            <a:endParaRPr lang="pl-PL" altLang="pl-PL" sz="2000" b="1" dirty="0">
              <a:solidFill>
                <a:schemeClr val="tx1"/>
              </a:solidFill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394447" y="2894416"/>
            <a:ext cx="790687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b="1" dirty="0" smtClean="0">
                <a:solidFill>
                  <a:schemeClr val="tx1"/>
                </a:solidFill>
              </a:rPr>
              <a:t>1.</a:t>
            </a:r>
            <a:r>
              <a:rPr lang="pl-PL" sz="1400" dirty="0" smtClean="0">
                <a:solidFill>
                  <a:schemeClr val="tx1"/>
                </a:solidFill>
              </a:rPr>
              <a:t> W gospodarstwie, z którego zwierzęta lub środki spożywcze pochodzenia zwierzęcego są wprowadzane na rynek, powinny znajdować się:</a:t>
            </a:r>
          </a:p>
          <a:p>
            <a:r>
              <a:rPr lang="pl-PL" sz="1400" dirty="0" smtClean="0">
                <a:solidFill>
                  <a:schemeClr val="tx1"/>
                </a:solidFill>
              </a:rPr>
              <a:t>  1)   wydzielone miejsce do składowania środków dezynfekcyjnych, zabezpieczone przed dostępem osób niepowołanych;</a:t>
            </a:r>
          </a:p>
          <a:p>
            <a:r>
              <a:rPr lang="pl-PL" sz="1400" dirty="0" smtClean="0">
                <a:solidFill>
                  <a:schemeClr val="tx1"/>
                </a:solidFill>
              </a:rPr>
              <a:t>  2)   wydzielone miejsce do składowania obornika;</a:t>
            </a:r>
          </a:p>
          <a:p>
            <a:r>
              <a:rPr lang="pl-PL" sz="1400" dirty="0" smtClean="0">
                <a:solidFill>
                  <a:schemeClr val="tx1"/>
                </a:solidFill>
              </a:rPr>
              <a:t>  3)   miejsce zapewniające właściwe warunki do przetrzymywania produktów leczniczych weterynaryjnych, zabezpieczone przed dostępem osób niepowołanych;</a:t>
            </a:r>
          </a:p>
          <a:p>
            <a:r>
              <a:rPr lang="pl-PL" sz="1400" dirty="0" smtClean="0">
                <a:solidFill>
                  <a:schemeClr val="tx1"/>
                </a:solidFill>
              </a:rPr>
              <a:t>  4)   odzież i obuwie przeznaczone tylko do obowiązkowego użycia w gospodarstwie;</a:t>
            </a:r>
          </a:p>
          <a:p>
            <a:r>
              <a:rPr lang="pl-PL" sz="1400" dirty="0" smtClean="0">
                <a:solidFill>
                  <a:schemeClr val="tx1"/>
                </a:solidFill>
              </a:rPr>
              <a:t>  5)   maty dezynfekcyjne w liczbie zapewniającej zabezpieczenie wejść i wjazdów do gospodarstwa w przypadku wystąpienia zagrożenia epizootycznego;</a:t>
            </a:r>
          </a:p>
          <a:p>
            <a:r>
              <a:rPr lang="pl-PL" sz="1400" dirty="0" smtClean="0">
                <a:solidFill>
                  <a:schemeClr val="tx1"/>
                </a:solidFill>
              </a:rPr>
              <a:t>  6)   środki dezynfekcyjne w ilości niezbędnej do przeprowadzenia doraźnej dezynfekcji.</a:t>
            </a:r>
          </a:p>
          <a:p>
            <a:r>
              <a:rPr lang="pl-PL" sz="1400" b="1" dirty="0" smtClean="0">
                <a:solidFill>
                  <a:schemeClr val="tx1"/>
                </a:solidFill>
              </a:rPr>
              <a:t>2.</a:t>
            </a:r>
            <a:r>
              <a:rPr lang="pl-PL" sz="1400" dirty="0" smtClean="0">
                <a:solidFill>
                  <a:schemeClr val="tx1"/>
                </a:solidFill>
              </a:rPr>
              <a:t> Budynki, w których utrzymywane są zwierzęta, powinny być:</a:t>
            </a:r>
          </a:p>
          <a:p>
            <a:r>
              <a:rPr lang="pl-PL" sz="1400" dirty="0" smtClean="0">
                <a:solidFill>
                  <a:schemeClr val="tx1"/>
                </a:solidFill>
              </a:rPr>
              <a:t>  1)   zabezpieczone przed dostępem zwierząt innych niż utrzymywane w gospodarstwie;</a:t>
            </a:r>
          </a:p>
          <a:p>
            <a:r>
              <a:rPr lang="pl-PL" sz="1400" dirty="0" smtClean="0">
                <a:solidFill>
                  <a:schemeClr val="tx1"/>
                </a:solidFill>
              </a:rPr>
              <a:t>  2)   utrzymywane w czystości.</a:t>
            </a:r>
          </a:p>
          <a:p>
            <a:r>
              <a:rPr lang="pl-PL" sz="1400" b="1" dirty="0" smtClean="0">
                <a:solidFill>
                  <a:schemeClr val="tx1"/>
                </a:solidFill>
              </a:rPr>
              <a:t>3.</a:t>
            </a:r>
            <a:r>
              <a:rPr lang="pl-PL" sz="1400" dirty="0" smtClean="0">
                <a:solidFill>
                  <a:schemeClr val="tx1"/>
                </a:solidFill>
              </a:rPr>
              <a:t> Przy wejściach do budynków, w których utrzymywane są zwierzęta, powinny znajdować się tablice z napisem "Osobom nieupoważnionym wstęp wzbroniony".</a:t>
            </a:r>
            <a:endParaRPr lang="pl-PL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2140"/>
          </a:xfrm>
        </p:spPr>
        <p:txBody>
          <a:bodyPr/>
          <a:lstStyle/>
          <a:p>
            <a:r>
              <a:rPr lang="pl-PL" dirty="0" smtClean="0">
                <a:solidFill>
                  <a:schemeClr val="bg1"/>
                </a:solidFill>
              </a:rPr>
              <a:t>Materiały szkoleniowe</a:t>
            </a:r>
            <a:endParaRPr lang="pl-PL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Materiały ze szkolenia dostępne są na stronie WIW Krosno </a:t>
            </a:r>
            <a:r>
              <a:rPr lang="pl-PL" sz="2400" dirty="0" smtClean="0">
                <a:hlinkClick r:id="rId2"/>
              </a:rPr>
              <a:t>http://wiw.krosno.pl</a:t>
            </a:r>
            <a:r>
              <a:rPr lang="pl-PL" sz="2400" dirty="0" smtClean="0"/>
              <a:t> w zakładce ASF. Na w/w stronie w zakładce ASF-ulotki dostępne są również ulotki informacyjne dla rolników.</a:t>
            </a:r>
          </a:p>
          <a:p>
            <a:r>
              <a:rPr lang="pl-PL" sz="2400" dirty="0" smtClean="0"/>
              <a:t>Więcej materiałów skierowanych m.in. do hodowców trzody chlewnej dostępnych jest na stronie Głównego Inspektoratu Weterynarii pod adresem http://wetgiw.gov.pl/719-asf-w-polsce  oraz na stronie Państwowego Instytutu Weterynaryjnego w Puławach </a:t>
            </a:r>
            <a:r>
              <a:rPr lang="pl-PL" sz="2400" dirty="0" smtClean="0">
                <a:hlinkClick r:id="rId3"/>
              </a:rPr>
              <a:t>http://www.piwet.pulawy.pl</a:t>
            </a:r>
            <a:r>
              <a:rPr lang="pl-PL" sz="2400" dirty="0" smtClean="0"/>
              <a:t> w zakładce Afrykański pomór świń.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991148472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Tytuł 1"/>
          <p:cNvSpPr txBox="1">
            <a:spLocks/>
          </p:cNvSpPr>
          <p:nvPr/>
        </p:nvSpPr>
        <p:spPr bwMode="auto">
          <a:xfrm>
            <a:off x="0" y="5929313"/>
            <a:ext cx="9144000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rgbClr val="000000">
                <a:alpha val="20000"/>
              </a:srgbClr>
            </a:outerShdw>
          </a:effectLst>
        </p:spPr>
        <p:txBody>
          <a:bodyPr anchor="ctr"/>
          <a:lstStyle/>
          <a:p>
            <a:pPr algn="ctr" eaLnBrk="1" hangingPunct="1">
              <a:lnSpc>
                <a:spcPct val="58000"/>
              </a:lnSpc>
              <a:buClr>
                <a:srgbClr val="000000"/>
              </a:buClr>
              <a:buFont typeface="Arial" charset="0"/>
              <a:buNone/>
            </a:pPr>
            <a:r>
              <a:rPr lang="pl-PL" altLang="pl-PL" sz="4400">
                <a:solidFill>
                  <a:schemeClr val="tx1"/>
                </a:solidFill>
                <a:cs typeface="Calibri" pitchFamily="34" charset="0"/>
              </a:rPr>
              <a:t>Dziękuję za uwagę</a:t>
            </a:r>
          </a:p>
        </p:txBody>
      </p:sp>
      <p:pic>
        <p:nvPicPr>
          <p:cNvPr id="5" name="Picture 6" descr="C:\Documents and Settings\wet\Moje dokumenty\Obrazy\Logo GIW\logo ostateczne 4a S.png"/>
          <p:cNvPicPr>
            <a:picLocks noChangeAspect="1" noChangeArrowheads="1"/>
          </p:cNvPicPr>
          <p:nvPr/>
        </p:nvPicPr>
        <p:blipFill>
          <a:blip r:embed="rId5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054225" y="1162050"/>
            <a:ext cx="5035550" cy="453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50800" dir="5400000" algn="t" rotWithShape="0">
              <a:prstClr val="black">
                <a:alpha val="50000"/>
              </a:prstClr>
            </a:outerShdw>
          </a:effectLst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21904</TotalTime>
  <Words>6763</Words>
  <Application>Microsoft Office PowerPoint</Application>
  <PresentationFormat>Pokaz na ekranie (4:3)</PresentationFormat>
  <Paragraphs>868</Paragraphs>
  <Slides>88</Slides>
  <Notes>31</Notes>
  <HiddenSlides>0</HiddenSlides>
  <MMClips>0</MMClips>
  <ScaleCrop>false</ScaleCrop>
  <HeadingPairs>
    <vt:vector size="6" baseType="variant">
      <vt:variant>
        <vt:lpstr>Używane czcionki</vt:lpstr>
      </vt:variant>
      <vt:variant>
        <vt:i4>7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88</vt:i4>
      </vt:variant>
    </vt:vector>
  </HeadingPairs>
  <TitlesOfParts>
    <vt:vector size="96" baseType="lpstr">
      <vt:lpstr>Arial</vt:lpstr>
      <vt:lpstr>Bookman Old Style</vt:lpstr>
      <vt:lpstr>Calibri</vt:lpstr>
      <vt:lpstr>DejaVu Sans</vt:lpstr>
      <vt:lpstr>Lucida Sans Unicode</vt:lpstr>
      <vt:lpstr>Times New Roman</vt:lpstr>
      <vt:lpstr>Wingdings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Zwalczanie ASF – ustawa</vt:lpstr>
      <vt:lpstr>Zwalczanie ASF – ustawa</vt:lpstr>
      <vt:lpstr>Zwalczanie ASF – ustawa</vt:lpstr>
      <vt:lpstr>Zwalczanie ASF – ustawa</vt:lpstr>
      <vt:lpstr>Zwalczanie ASF – ustawa</vt:lpstr>
      <vt:lpstr>Zwalczanie ASF – ustawa</vt:lpstr>
      <vt:lpstr>Zwalczanie ASF – ustawa</vt:lpstr>
      <vt:lpstr>Zwalczanie ASF – ustawa</vt:lpstr>
      <vt:lpstr>Zwalczanie ASF – ustawa</vt:lpstr>
      <vt:lpstr>Zwalczanie ASF – ustawa</vt:lpstr>
      <vt:lpstr>Zwalczanie ASF – ustawa</vt:lpstr>
      <vt:lpstr>Rozporządzenie MRiRW w sprawie zwalczania afrykańskiego pomoru świń</vt:lpstr>
      <vt:lpstr>Rozporządzenie MRiRW w sprawie zwalczania afrykańskiego pomoru świń</vt:lpstr>
      <vt:lpstr>Rozporządzenie MRiRW w sprawie zwalczania afrykańskiego pomoru świń</vt:lpstr>
      <vt:lpstr>Rozporządzenie MRiRW w sprawie zwalczania afrykańskiego pomoru świń</vt:lpstr>
      <vt:lpstr>Rozporządzenie MRiRW w sprawie zwalczania afrykańskiego pomoru świń</vt:lpstr>
      <vt:lpstr>Rozporządzenie MRiRW w sprawie zwalczania afrykańskiego pomoru świń</vt:lpstr>
      <vt:lpstr>Rozporządzenie MRiRW w sprawie zwalczania afrykańskiego pomoru świń</vt:lpstr>
      <vt:lpstr>Obszar zapowietrzony</vt:lpstr>
      <vt:lpstr>Obszar zapowietrzony</vt:lpstr>
      <vt:lpstr>Obszar zapowietrzony</vt:lpstr>
      <vt:lpstr>Obszar zapowietrzony</vt:lpstr>
      <vt:lpstr>Obszar zapowietrzony</vt:lpstr>
      <vt:lpstr>Obszar zapowietrzony</vt:lpstr>
      <vt:lpstr>Obszar zapowietrzony</vt:lpstr>
      <vt:lpstr>Obszar zapowietrzony</vt:lpstr>
      <vt:lpstr>Obszar zapowietrzony  </vt:lpstr>
      <vt:lpstr>Obszar zagrożony</vt:lpstr>
      <vt:lpstr>Obszar zagrożony</vt:lpstr>
      <vt:lpstr>Obszar zagrożony</vt:lpstr>
      <vt:lpstr>Obszar zagrożony</vt:lpstr>
      <vt:lpstr>Obszar zagrożony</vt:lpstr>
      <vt:lpstr>Obszar zagrożony</vt:lpstr>
      <vt:lpstr>Obszar zagrożony</vt:lpstr>
      <vt:lpstr>Obszar zagrożony</vt:lpstr>
      <vt:lpstr>Obszar zagrożony  – skrócenie terminów</vt:lpstr>
      <vt:lpstr>Wydłużenie okresu obowiązywania zakazów</vt:lpstr>
      <vt:lpstr>Obszary zapowietrzone  i zagrożone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Rozporządzenie w sprawie środków podejmowanych w związku z wystąpieniem ASF </vt:lpstr>
      <vt:lpstr>Rozporządzenie w sprawie środków podejmowanych w związku z wystąpieniem ASF </vt:lpstr>
      <vt:lpstr>Rozporządzenie w sprawie środków podejmowanych w związku z wystąpieniem ASF </vt:lpstr>
      <vt:lpstr>Rozporządzenie w sprawie środków podejmowanych w związku z wystąpieniem ASF </vt:lpstr>
      <vt:lpstr>Rozporządzenie w sprawie środków podejmowanych w związku z wystąpieniem ASF </vt:lpstr>
      <vt:lpstr>Rozporządzenie w sprawie środków podejmowanych w związku z wystąpieniem ASF </vt:lpstr>
      <vt:lpstr>Rozporządzenie w sprawie wymagań weterynaryjnych przy produkcji mięsa na użytek własny </vt:lpstr>
      <vt:lpstr>Rozporządzenie w sprawie wymagań weterynaryjnych przy produkcji mięsa na użytek własny </vt:lpstr>
      <vt:lpstr>Rozporządzenie w sprawie wprowadzenia programu ASF </vt:lpstr>
      <vt:lpstr>Rozporządzenie w sprawie wprowadzenia programu ASF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Materiały szkoleniowe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ASF</dc:title>
  <dc:creator>wet-mp</dc:creator>
  <cp:lastModifiedBy>PIW PRZEMYSL</cp:lastModifiedBy>
  <cp:revision>2281</cp:revision>
  <cp:lastPrinted>2016-08-22T12:17:10Z</cp:lastPrinted>
  <dcterms:modified xsi:type="dcterms:W3CDTF">2016-09-15T09:05:50Z</dcterms:modified>
</cp:coreProperties>
</file>